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3813F0-F99B-470F-A7B4-0B7E0C6FC655}">
  <a:tblStyle styleId="{A53813F0-F99B-470F-A7B4-0B7E0C6FC6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rml267@cornell.edu"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humic_acid/blob/master/Fall%202019/15HA.p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humic_acid/blob/master/Fall%202019/20HA.png" TargetMode="External"/><Relationship Id="rId3" Type="http://schemas.openxmlformats.org/officeDocument/2006/relationships/hyperlink" Target="https://github.com/AguaClara/humic_acid/blob/master/Fall%202019/25HA.p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21d0d0f12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2" name="Google Shape;82;g521d0d0f1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52e9a8aa5_1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We also encountered issues with the hardware of the computer and the software of ProCoDA when we first tried to run preliminary tests. The computer was extremely slow, ProCoDA always took a long time to load, and there was no wifi connection. It was found that we only had 4GB of RAM in our PC, and the system had not been updated since 2019. To resolve these issues, we found and added a wifi router to the PC, updated the Windows system, and added 8GB more RAM to the PC.</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US" sz="1000"/>
              <a:t>After fixing the hardware problems, there was still an issue with controlling the pumps using ProCoDa, so our team did some troubleshooting and finally correctly determined and reset the COM port and pump ID numbers. Setpoints were then created according to the ProCoDA manual. </a:t>
            </a:r>
            <a:endParaRPr sz="1000"/>
          </a:p>
        </p:txBody>
      </p:sp>
      <p:sp>
        <p:nvSpPr>
          <p:cNvPr id="185" name="Google Shape;185;g1052e9a8aa5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2e9a8aa5_1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sz="1000"/>
              <a:t>However, we found that the pumps still would not run when the operation state was switched to “Run” in ProCoDa. After going through the manual, we noticed that the setpoints required for the controls have to be in the exact same order as pointed out by ProCoDa when setting the “control” setpoints. </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On the right is a screenshot of the rule editor of our ProCoDa file, and this is where all the set points are </a:t>
            </a:r>
            <a:r>
              <a:rPr lang="en-US" sz="1000"/>
              <a:t>created</a:t>
            </a:r>
            <a:r>
              <a:rPr lang="en-US" sz="1000"/>
              <a:t> and modified. On the left hand side of this picture, there are all the set points, and, as their names suggest, the “coagulant control,” “water control,” and “humic acid control” setpoints are the ones that dictate the running of the pumps. It was found that when setting these controls, the required set points have to be in the order prescribed by ProCoDa as shown in the red box. In other words, the com port set point has to be the highest one up on the setpoint list, then the pump address set point, on state, pump volume, and, lastly, the flow rate set point. It is important to note that the green lights on the right would be on even when the setpoints are not in the correct order, so it would be good to check the control set points and the selection and order of the required setpoints if the system is not </a:t>
            </a:r>
            <a:r>
              <a:rPr lang="en-US" sz="1000"/>
              <a:t>running</a:t>
            </a:r>
            <a:r>
              <a:rPr lang="en-US" sz="1000"/>
              <a:t> properly when it should.</a:t>
            </a:r>
            <a:endParaRPr sz="1000"/>
          </a:p>
        </p:txBody>
      </p:sp>
      <p:sp>
        <p:nvSpPr>
          <p:cNvPr id="193" name="Google Shape;193;g1052e9a8aa5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52e9a8aa5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Once our apparatus was mostly completed, we had issues running experiments such as having no stream leaving the influent turbidimeter. We realized that it was not properly connected to the COM port and had to reconnect it. We also noticed that some of our experiments ran for hours from start to finish. However, our experiments ran faster after making some </a:t>
            </a:r>
            <a:r>
              <a:rPr lang="en-US" sz="1000"/>
              <a:t>adjustments</a:t>
            </a:r>
            <a:r>
              <a:rPr lang="en-US" sz="1000"/>
              <a:t> to the tubing and getting used to running the program many times.</a:t>
            </a:r>
            <a:endParaRPr sz="1000"/>
          </a:p>
          <a:p>
            <a:pPr indent="0" lvl="0" marL="0" rtl="0" algn="l">
              <a:spcBef>
                <a:spcPts val="0"/>
              </a:spcBef>
              <a:spcAft>
                <a:spcPts val="0"/>
              </a:spcAft>
              <a:buClr>
                <a:schemeClr val="dk1"/>
              </a:buClr>
              <a:buSzPts val="1100"/>
              <a:buFont typeface="Arial"/>
              <a:buNone/>
            </a:pPr>
            <a:r>
              <a:rPr lang="en-US" sz="1000"/>
              <a:t>Recently, another issue has been identified, which is that the suction is not working properly. As a result of that, the effluent water that is supposed to leave the system goes upstream and back into the effluent turbidimeter, causing an overflow in our sample collecting bottle. and this dysfunctional suction could also be one of the reasons why the overall flow rate was slow, leading to a prolonged duration for the experiments that we ran earlier.</a:t>
            </a:r>
            <a:endParaRPr sz="1000"/>
          </a:p>
        </p:txBody>
      </p:sp>
      <p:sp>
        <p:nvSpPr>
          <p:cNvPr id="212" name="Google Shape;212;g1052e9a8aa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9190b1539_1_2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Now that we have finished our experimental setup, our goals for next semester are to validate a positive relationship between humic acid concentrations and coagulant dosage by varying the concentrations of both humic acid and coagulant. We will also be working towards defining a steady state, which has not yet been determined by the previous teams, so we can get a sense of when the measurements can be taken to be able to get reliable and contributive data that would allow us to interpret the results, find the correlation, and redesign our experiment more easily. Another goal that we would like to </a:t>
            </a:r>
            <a:r>
              <a:rPr lang="en-US" sz="1000"/>
              <a:t>achieve is to design an automated ProCoda code that would allow experiments to run for longer periods of time without us being present in the lab to start and stop the experiments.</a:t>
            </a:r>
            <a:endParaRPr sz="1000"/>
          </a:p>
        </p:txBody>
      </p:sp>
      <p:sp>
        <p:nvSpPr>
          <p:cNvPr id="220" name="Google Shape;220;gf9190b1539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a:solidFill>
                  <a:srgbClr val="333333"/>
                </a:solidFill>
              </a:rPr>
              <a:t>Lynn Shin | ms3244@cornell.edu	Rachel Lai | </a:t>
            </a:r>
            <a:r>
              <a:rPr lang="en-US">
                <a:solidFill>
                  <a:schemeClr val="dk1"/>
                </a:solidFill>
                <a:uFill>
                  <a:noFill/>
                </a:uFill>
                <a:hlinkClick r:id="rId2">
                  <a:extLst>
                    <a:ext uri="{A12FA001-AC4F-418D-AE19-62706E023703}">
                      <ahyp:hlinkClr val="tx"/>
                    </a:ext>
                  </a:extLst>
                </a:hlinkClick>
              </a:rPr>
              <a:t>rml267@cornell.edu</a:t>
            </a:r>
            <a:r>
              <a:rPr lang="en-US">
                <a:solidFill>
                  <a:schemeClr val="dk1"/>
                </a:solidFill>
              </a:rPr>
              <a:t> </a:t>
            </a:r>
            <a:r>
              <a:rPr lang="en-US">
                <a:solidFill>
                  <a:srgbClr val="333333"/>
                </a:solidFill>
              </a:rPr>
              <a:t>  Annie Hsu | yh533@cornell.edu</a:t>
            </a:r>
            <a:endParaRPr>
              <a:solidFill>
                <a:srgbClr val="333333"/>
              </a:solidFill>
            </a:endParaRPr>
          </a:p>
          <a:p>
            <a:pPr indent="0" lvl="0" marL="0" rtl="0" algn="l">
              <a:spcBef>
                <a:spcPts val="0"/>
              </a:spcBef>
              <a:spcAft>
                <a:spcPts val="0"/>
              </a:spcAft>
              <a:buNone/>
            </a:pPr>
            <a:r>
              <a:t/>
            </a:r>
            <a:endParaRPr/>
          </a:p>
        </p:txBody>
      </p:sp>
      <p:sp>
        <p:nvSpPr>
          <p:cNvPr id="228" name="Google Shape;228;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9190b1539_1_2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-Carolyn </a:t>
            </a:r>
            <a:endParaRPr sz="1000"/>
          </a:p>
        </p:txBody>
      </p:sp>
      <p:sp>
        <p:nvSpPr>
          <p:cNvPr id="239" name="Google Shape;239;gf9190b1539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This semester, the Humic Acid Removal subteam began work in the lab by familiarizing ourselves with equipment and past work done by previous teams. Moving forward, we</a:t>
            </a:r>
            <a:r>
              <a:rPr lang="en-US" sz="1200"/>
              <a:t> are working towards </a:t>
            </a:r>
            <a:r>
              <a:rPr lang="en-US" sz="1200">
                <a:solidFill>
                  <a:srgbClr val="212121"/>
                </a:solidFill>
                <a:highlight>
                  <a:schemeClr val="lt1"/>
                </a:highlight>
                <a:latin typeface="Roboto"/>
                <a:ea typeface="Roboto"/>
                <a:cs typeface="Roboto"/>
                <a:sym typeface="Roboto"/>
              </a:rPr>
              <a:t>validating the relationship between optimal coagulant dosage and humic acid concentration in order to effectively remove the humic acid from the water in substandard conditions.</a:t>
            </a:r>
            <a:r>
              <a:rPr lang="en-US" sz="1200"/>
              <a:t> T</a:t>
            </a:r>
            <a:r>
              <a:rPr lang="en-US" sz="1200"/>
              <a:t>he team</a:t>
            </a:r>
            <a:r>
              <a:rPr lang="en-US"/>
              <a:t> </a:t>
            </a:r>
            <a:r>
              <a:rPr lang="en-US" sz="1200"/>
              <a:t>has set up a system in which the effectiveness of the coagulant dosage is evaluated by pumping water, humic acid, and coagulant through an influent turbidimeter, a flocculator, a recirculator, a spectrophotometer, and an effluent turbidimeter.</a:t>
            </a:r>
            <a:endParaRPr sz="1200"/>
          </a:p>
        </p:txBody>
      </p:sp>
      <p:sp>
        <p:nvSpPr>
          <p:cNvPr id="247" name="Google Shape;2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3d6db793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t>-Maya</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Natural Organic Matter (NOM): Present in surface and groundwater. Within Natural Organic Matter, Dissolved Organic Matter (DOM) is a part of NOM that results from plant and animal decay. Humic acid constitutes a large fraction of DOM. and although they are beneficial to plants because of their stimulation of plant growth and increase of plant disease resistance, they are not beneficial for the drinking water treatment process.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highlight>
                  <a:srgbClr val="FFFFFF"/>
                </a:highlight>
                <a:latin typeface="Calibri"/>
                <a:ea typeface="Calibri"/>
                <a:cs typeface="Calibri"/>
                <a:sym typeface="Calibri"/>
              </a:rPr>
              <a:t>Humic acid has a negative effect on water quality by causing colour, taste and odor problems</a:t>
            </a:r>
            <a:r>
              <a:rPr lang="en-US" sz="1800">
                <a:solidFill>
                  <a:schemeClr val="dk1"/>
                </a:solidFill>
                <a:latin typeface="Calibri"/>
                <a:ea typeface="Calibri"/>
                <a:cs typeface="Calibri"/>
                <a:sym typeface="Calibri"/>
              </a:rPr>
              <a:t>, </a:t>
            </a:r>
            <a:r>
              <a:rPr lang="en-US" sz="1800">
                <a:solidFill>
                  <a:schemeClr val="dk1"/>
                </a:solidFill>
                <a:highlight>
                  <a:srgbClr val="FFFFFF"/>
                </a:highlight>
                <a:latin typeface="Calibri"/>
                <a:ea typeface="Calibri"/>
                <a:cs typeface="Calibri"/>
                <a:sym typeface="Calibri"/>
              </a:rPr>
              <a:t>increased coagulant and disinfectant doses needed for removal (which in turn results in increased sludge volumes and production of harmful disinfection by-products), biological growth in distribution system, and increased levels of complexed heavy metals and adsorbed organic pollutants.</a:t>
            </a:r>
            <a:endParaRPr sz="18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react with the chlorine to produce trihalomethanes and haloacetic acids, which have carcinogenic effects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54" name="Google Shape;254;g103d6db793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3d6db793f_0_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Brief schematic drawing of process/show general flow of solutions”</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Water and humic acid are pumped in and combined before entering the influent turbidimeter. Coagulant is added to the humic acid - water solution and enters the flocculator where flocs form. It then moves into the recirculator where the flocs settle in the sedimentation tank. The wastewater travels out from the recirculator and the clear water rises to the top. Then this goes through the spectrophotometer and effluent turbidimeter to measure the absorbance and turbidity of the effluent water.</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Schematic image:</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US" sz="1050">
                <a:solidFill>
                  <a:srgbClr val="0000FF"/>
                </a:solidFill>
                <a:highlight>
                  <a:srgbClr val="FFFFFE"/>
                </a:highlight>
                <a:latin typeface="Courier New"/>
                <a:ea typeface="Courier New"/>
                <a:cs typeface="Courier New"/>
                <a:sym typeface="Courier New"/>
              </a:rPr>
              <a:t>https://raw.githubusercontent.com/AguaClara/humic_acid/master/Fall%202018/Setup.jpg</a:t>
            </a:r>
            <a:endParaRPr sz="1050">
              <a:solidFill>
                <a:srgbClr val="0000FF"/>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
        <p:nvSpPr>
          <p:cNvPr id="264" name="Google Shape;264;g103d6db793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3d6db793f_0_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This is our apparatus for fall 2021</a:t>
            </a:r>
            <a:endParaRPr/>
          </a:p>
          <a:p>
            <a:pPr indent="0" lvl="0" marL="0" marR="0" rtl="0" algn="l">
              <a:lnSpc>
                <a:spcPct val="100000"/>
              </a:lnSpc>
              <a:spcBef>
                <a:spcPts val="0"/>
              </a:spcBef>
              <a:spcAft>
                <a:spcPts val="0"/>
              </a:spcAft>
              <a:buClr>
                <a:srgbClr val="000000"/>
              </a:buClr>
              <a:buSzPts val="1400"/>
              <a:buFont typeface="Arial"/>
              <a:buNone/>
            </a:pPr>
            <a:r>
              <a:rPr lang="en-US"/>
              <a:t>Three pumps: one for coagulant, HA, and water</a:t>
            </a:r>
            <a:endParaRPr/>
          </a:p>
          <a:p>
            <a:pPr indent="0" lvl="0" marL="0" marR="0" rtl="0" algn="l">
              <a:lnSpc>
                <a:spcPct val="100000"/>
              </a:lnSpc>
              <a:spcBef>
                <a:spcPts val="0"/>
              </a:spcBef>
              <a:spcAft>
                <a:spcPts val="0"/>
              </a:spcAft>
              <a:buClr>
                <a:srgbClr val="000000"/>
              </a:buClr>
              <a:buSzPts val="1400"/>
              <a:buFont typeface="Arial"/>
              <a:buNone/>
            </a:pPr>
            <a:r>
              <a:rPr lang="en-US"/>
              <a:t>Water is pumped from the inlet and combined with the HA, then goes into the turbidimeter</a:t>
            </a:r>
            <a:endParaRPr/>
          </a:p>
          <a:p>
            <a:pPr indent="0" lvl="0" marL="0" marR="0" rtl="0" algn="l">
              <a:lnSpc>
                <a:spcPct val="100000"/>
              </a:lnSpc>
              <a:spcBef>
                <a:spcPts val="0"/>
              </a:spcBef>
              <a:spcAft>
                <a:spcPts val="0"/>
              </a:spcAft>
              <a:buClr>
                <a:srgbClr val="000000"/>
              </a:buClr>
              <a:buSzPts val="1400"/>
              <a:buFont typeface="Arial"/>
              <a:buNone/>
            </a:pPr>
            <a:r>
              <a:rPr lang="en-US"/>
              <a:t>Then combines with coagulant stream and goes into the flocculator, then into the recirculator and sedimentation tank and then the spectrophotometer</a:t>
            </a:r>
            <a:endParaRPr/>
          </a:p>
          <a:p>
            <a:pPr indent="0" lvl="0" marL="0" marR="0" rtl="0" algn="l">
              <a:lnSpc>
                <a:spcPct val="100000"/>
              </a:lnSpc>
              <a:spcBef>
                <a:spcPts val="0"/>
              </a:spcBef>
              <a:spcAft>
                <a:spcPts val="0"/>
              </a:spcAft>
              <a:buClr>
                <a:srgbClr val="000000"/>
              </a:buClr>
              <a:buSzPts val="1400"/>
              <a:buFont typeface="Arial"/>
              <a:buNone/>
            </a:pPr>
            <a:r>
              <a:rPr lang="en-US"/>
              <a:t>Flocs go into the tube settler, then combine with the stream out of the spectrophotometer to go to the wastewater stream out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Figure 3: picture taken by Annie Hsu on Nov. 22nd 2021</a:t>
            </a:r>
            <a:endParaRPr/>
          </a:p>
          <a:p>
            <a:pPr indent="0" lvl="0" marL="0" marR="0" rtl="0" algn="l">
              <a:lnSpc>
                <a:spcPct val="100000"/>
              </a:lnSpc>
              <a:spcBef>
                <a:spcPts val="0"/>
              </a:spcBef>
              <a:spcAft>
                <a:spcPts val="0"/>
              </a:spcAft>
              <a:buClr>
                <a:srgbClr val="000000"/>
              </a:buClr>
              <a:buSzPts val="1400"/>
              <a:buFont typeface="Arial"/>
              <a:buNone/>
            </a:pPr>
            <a:r>
              <a:t/>
            </a:r>
            <a:endParaRPr sz="300"/>
          </a:p>
        </p:txBody>
      </p:sp>
      <p:sp>
        <p:nvSpPr>
          <p:cNvPr id="275" name="Google Shape;275;g103d6db793f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11d7c42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Cite your sources here.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Caption your figure and explain its relevance to your presentation/thesis here. You can take the caption from your Final Report and modify it.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93" name="Google Shape;93;g1111d7c4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90e896eed_1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Humic acid constitutes a large fraction Dissolved </a:t>
            </a:r>
            <a:r>
              <a:rPr lang="en-US" sz="1200">
                <a:solidFill>
                  <a:schemeClr val="dk1"/>
                </a:solidFill>
                <a:latin typeface="Calibri"/>
                <a:ea typeface="Calibri"/>
                <a:cs typeface="Calibri"/>
                <a:sym typeface="Calibri"/>
              </a:rPr>
              <a:t>Organic Matter (NOM), which is present in surface and groundwater and results from plant and animal decay. Although it is beneficial to plants because of their stimulation of plant growth and increase of plant disease resistance, it is a </a:t>
            </a:r>
            <a:r>
              <a:rPr lang="en-US" sz="1200">
                <a:solidFill>
                  <a:schemeClr val="dk1"/>
                </a:solidFill>
                <a:latin typeface="Calibri"/>
                <a:ea typeface="Calibri"/>
                <a:cs typeface="Calibri"/>
                <a:sym typeface="Calibri"/>
              </a:rPr>
              <a:t>deterrent</a:t>
            </a:r>
            <a:r>
              <a:rPr lang="en-US" sz="1200">
                <a:solidFill>
                  <a:schemeClr val="dk1"/>
                </a:solidFill>
                <a:latin typeface="Calibri"/>
                <a:ea typeface="Calibri"/>
                <a:cs typeface="Calibri"/>
                <a:sym typeface="Calibri"/>
              </a:rPr>
              <a:t> for the drinking water treatment process.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Humic acid has a negative effect on water quality by causing color, taste and odor problems</a:t>
            </a:r>
            <a:r>
              <a:rPr lang="en-US" sz="1200">
                <a:solidFill>
                  <a:schemeClr val="dk1"/>
                </a:solidFill>
                <a:latin typeface="Calibri"/>
                <a:ea typeface="Calibri"/>
                <a:cs typeface="Calibri"/>
                <a:sym typeface="Calibri"/>
              </a:rPr>
              <a:t>, and </a:t>
            </a:r>
            <a:r>
              <a:rPr lang="en-US" sz="1200">
                <a:solidFill>
                  <a:schemeClr val="dk1"/>
                </a:solidFill>
                <a:highlight>
                  <a:schemeClr val="lt1"/>
                </a:highlight>
                <a:latin typeface="Calibri"/>
                <a:ea typeface="Calibri"/>
                <a:cs typeface="Calibri"/>
                <a:sym typeface="Calibri"/>
              </a:rPr>
              <a:t>increased levels of complex heavy metals and adsorbed organic pollutants. In addition, when humic acid reacts with chlorine, a harmful byproduct chloroform is formed.</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chemeClr val="lt1"/>
                </a:highlight>
                <a:latin typeface="Calibri"/>
                <a:ea typeface="Calibri"/>
                <a:cs typeface="Calibri"/>
                <a:sym typeface="Calibri"/>
              </a:rPr>
              <a:t>Thus, we need a higher dosage of coagulant to removal humic acid, but not too much to prevent flocculation. </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chemeClr val="lt1"/>
                </a:highlight>
                <a:latin typeface="Calibri"/>
                <a:ea typeface="Calibri"/>
                <a:cs typeface="Calibri"/>
                <a:sym typeface="Calibri"/>
              </a:rPr>
              <a:t>image: https://pubs.rsc.org/image/article/2015/EM/c5em90046h/c5em90046h-f1_hi-res.gif</a:t>
            </a:r>
            <a:endParaRPr sz="1200">
              <a:solidFill>
                <a:schemeClr val="dk1"/>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400" u="none" cap="none" strike="noStrike">
              <a:solidFill>
                <a:srgbClr val="000000"/>
              </a:solidFill>
              <a:latin typeface="Arial"/>
              <a:ea typeface="Arial"/>
              <a:cs typeface="Arial"/>
              <a:sym typeface="Arial"/>
            </a:endParaRPr>
          </a:p>
        </p:txBody>
      </p:sp>
      <p:sp>
        <p:nvSpPr>
          <p:cNvPr id="101" name="Google Shape;101;gf90e896ee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9190b1539_1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After conducting several experiments with different concentrations of coagulant, the 2017-2018 team </a:t>
            </a:r>
            <a:r>
              <a:rPr lang="en-US" sz="1100">
                <a:solidFill>
                  <a:schemeClr val="dk1"/>
                </a:solidFill>
              </a:rPr>
              <a:t>discovered the optimal coagulant dosage to be 1.6-1.8 mg/L for water with 5 mg/L of humic acid concentration and 1.3 mg/L for </a:t>
            </a:r>
            <a:r>
              <a:rPr lang="en-US" sz="1100">
                <a:solidFill>
                  <a:schemeClr val="dk1"/>
                </a:solidFill>
              </a:rPr>
              <a:t>10 mg/L of humic acid concentration</a:t>
            </a:r>
            <a:r>
              <a:rPr lang="en-US" sz="1100">
                <a:solidFill>
                  <a:schemeClr val="dk1"/>
                </a:solidFill>
              </a:rPr>
              <a:t>. These results show a negative relationship between coagulant dosage and humic acid concentration, which we would like to verify since other literatures have suggested a positive correlation between the two. The team also tried to come up with a mathematical model to calculate the optimal coagulant dosage with known concentration of Humic Acid but the problem was that even with a large change in concentration, the resulting optimal dosage change is small.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Figure 2: </a:t>
            </a:r>
            <a:r>
              <a:rPr lang="en-US" sz="1050">
                <a:solidFill>
                  <a:srgbClr val="0000FF"/>
                </a:solidFill>
                <a:highlight>
                  <a:srgbClr val="FFFFFE"/>
                </a:highlight>
                <a:latin typeface="Courier New"/>
                <a:ea typeface="Courier New"/>
                <a:cs typeface="Courier New"/>
                <a:sym typeface="Courier New"/>
              </a:rPr>
              <a:t>https://lh3.googleusercontent.com/ambz5vswC4PsstALT9CXEqEpDVxyoWzUw-auVQ83mbX-La7uFr5SGkV8-Z03A9fsscCAxKt4gVGXSgUQOpaeZ2JMKmpGQTxxAE2IwKKgmrts10U77Iu_7uQCjYGwlVeBsxGkN49x</a:t>
            </a:r>
            <a:endParaRPr sz="1050">
              <a:solidFill>
                <a:srgbClr val="0000FF"/>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111" name="Google Shape;111;gf9190b1539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190b1539_1_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2 years ago,</a:t>
            </a:r>
            <a:r>
              <a:rPr lang="en-US" sz="1000"/>
              <a:t> the focus was on increasing the concentration of humic acid and testing different coagulant dosages at each. The team discovered that at higher coagulant dosages around 2-3 mg/L there was very little change of absorbance recorded which indicates that there’s a limit to how much coagulant can be put in before it becomes ineffective.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US" sz="1000"/>
              <a:t>Figure 3:</a:t>
            </a:r>
            <a:endParaRPr sz="1000"/>
          </a:p>
          <a:p>
            <a:pPr indent="0" lvl="0" marL="0" rtl="0" algn="l">
              <a:spcBef>
                <a:spcPts val="0"/>
              </a:spcBef>
              <a:spcAft>
                <a:spcPts val="0"/>
              </a:spcAft>
              <a:buClr>
                <a:schemeClr val="dk1"/>
              </a:buClr>
              <a:buSzPts val="1100"/>
              <a:buFont typeface="Arial"/>
              <a:buNone/>
            </a:pPr>
            <a:r>
              <a:rPr lang="en-US" sz="1000" u="sng">
                <a:solidFill>
                  <a:schemeClr val="hlink"/>
                </a:solidFill>
                <a:hlinkClick r:id="rId2"/>
              </a:rPr>
              <a:t>https://github.com/AguaClara/humic_acid/blob/master/Fall%202019/15HA.png</a:t>
            </a:r>
            <a:endParaRPr sz="1000"/>
          </a:p>
          <a:p>
            <a:pPr indent="0" lvl="0" marL="0" rtl="0" algn="l">
              <a:spcBef>
                <a:spcPts val="0"/>
              </a:spcBef>
              <a:spcAft>
                <a:spcPts val="0"/>
              </a:spcAft>
              <a:buClr>
                <a:schemeClr val="dk1"/>
              </a:buClr>
              <a:buSzPts val="1100"/>
              <a:buFont typeface="Arial"/>
              <a:buNone/>
            </a:pPr>
            <a:r>
              <a:t/>
            </a:r>
            <a:endParaRPr sz="1000"/>
          </a:p>
        </p:txBody>
      </p:sp>
      <p:sp>
        <p:nvSpPr>
          <p:cNvPr id="123" name="Google Shape;123;gf9190b1539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9190b1539_1_1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As </a:t>
            </a:r>
            <a:r>
              <a:rPr lang="en-US" sz="1100">
                <a:solidFill>
                  <a:schemeClr val="dk1"/>
                </a:solidFill>
              </a:rPr>
              <a:t>coagulant</a:t>
            </a:r>
            <a:r>
              <a:rPr lang="en-US" sz="1100">
                <a:solidFill>
                  <a:schemeClr val="dk1"/>
                </a:solidFill>
              </a:rPr>
              <a:t> </a:t>
            </a:r>
            <a:r>
              <a:rPr lang="en-US" sz="1100">
                <a:solidFill>
                  <a:schemeClr val="dk1"/>
                </a:solidFill>
              </a:rPr>
              <a:t>doses</a:t>
            </a:r>
            <a:r>
              <a:rPr lang="en-US" sz="1100">
                <a:solidFill>
                  <a:schemeClr val="dk1"/>
                </a:solidFill>
              </a:rPr>
              <a:t> increase, the </a:t>
            </a:r>
            <a:r>
              <a:rPr lang="en-US" sz="1100">
                <a:solidFill>
                  <a:schemeClr val="dk1"/>
                </a:solidFill>
              </a:rPr>
              <a:t>absorbance</a:t>
            </a:r>
            <a:r>
              <a:rPr lang="en-US" sz="1100">
                <a:solidFill>
                  <a:schemeClr val="dk1"/>
                </a:solidFill>
              </a:rPr>
              <a:t> of humic acid decreases. This makes sense because higher concentrations of coagulant can form more flocs in the water and thus decrease the effluent turbidity.</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There is a limit to the concentration of coagulant on minimizing the amount of humic acid in water.</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Figure 4:</a:t>
            </a:r>
            <a:r>
              <a:rPr lang="en-US" sz="1100" u="sng">
                <a:solidFill>
                  <a:schemeClr val="hlink"/>
                </a:solidFill>
                <a:hlinkClick r:id="rId2"/>
              </a:rPr>
              <a:t>https://github.com/AguaClara/humic_acid/blob/master/Fall%202019/20HA.png</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Figure 5:</a:t>
            </a:r>
            <a:r>
              <a:rPr lang="en-US" sz="1100" u="sng">
                <a:solidFill>
                  <a:schemeClr val="hlink"/>
                </a:solidFill>
                <a:hlinkClick r:id="rId3"/>
              </a:rPr>
              <a:t>https://github.com/AguaClara/humic_acid/blob/master/Fall%202019/25HA.png</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
        <p:nvSpPr>
          <p:cNvPr id="133" name="Google Shape;133;gf9190b1539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d6db793f_0_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This is our experimental setup for the fall 2021 semester.</a:t>
            </a:r>
            <a:endParaRPr/>
          </a:p>
          <a:p>
            <a:pPr indent="0" lvl="0" marL="0" marR="0" rtl="0" algn="l">
              <a:lnSpc>
                <a:spcPct val="100000"/>
              </a:lnSpc>
              <a:spcBef>
                <a:spcPts val="0"/>
              </a:spcBef>
              <a:spcAft>
                <a:spcPts val="0"/>
              </a:spcAft>
              <a:buClr>
                <a:srgbClr val="000000"/>
              </a:buClr>
              <a:buSzPts val="1400"/>
              <a:buFont typeface="Arial"/>
              <a:buNone/>
            </a:pPr>
            <a:r>
              <a:rPr lang="en-US"/>
              <a:t>Three pumps: one for coagulant, HA, and water</a:t>
            </a:r>
            <a:endParaRPr/>
          </a:p>
          <a:p>
            <a:pPr indent="0" lvl="0" marL="0" marR="0" rtl="0" algn="l">
              <a:lnSpc>
                <a:spcPct val="100000"/>
              </a:lnSpc>
              <a:spcBef>
                <a:spcPts val="0"/>
              </a:spcBef>
              <a:spcAft>
                <a:spcPts val="0"/>
              </a:spcAft>
              <a:buClr>
                <a:srgbClr val="000000"/>
              </a:buClr>
              <a:buSzPts val="1400"/>
              <a:buFont typeface="Arial"/>
              <a:buNone/>
            </a:pPr>
            <a:r>
              <a:rPr lang="en-US"/>
              <a:t>Water is pumped from the inlet and combined with the HA, then goes into the turbidimeter</a:t>
            </a:r>
            <a:endParaRPr/>
          </a:p>
          <a:p>
            <a:pPr indent="0" lvl="0" marL="0" marR="0" rtl="0" algn="l">
              <a:lnSpc>
                <a:spcPct val="100000"/>
              </a:lnSpc>
              <a:spcBef>
                <a:spcPts val="0"/>
              </a:spcBef>
              <a:spcAft>
                <a:spcPts val="0"/>
              </a:spcAft>
              <a:buClr>
                <a:srgbClr val="000000"/>
              </a:buClr>
              <a:buSzPts val="1400"/>
              <a:buFont typeface="Arial"/>
              <a:buNone/>
            </a:pPr>
            <a:r>
              <a:rPr lang="en-US"/>
              <a:t>Then combines with coagulant stream and goes into the flocculator, then into the recirculator and sedimentation tank and then the spectrophotometer</a:t>
            </a:r>
            <a:endParaRPr/>
          </a:p>
          <a:p>
            <a:pPr indent="0" lvl="0" marL="0" marR="0" rtl="0" algn="l">
              <a:lnSpc>
                <a:spcPct val="100000"/>
              </a:lnSpc>
              <a:spcBef>
                <a:spcPts val="0"/>
              </a:spcBef>
              <a:spcAft>
                <a:spcPts val="0"/>
              </a:spcAft>
              <a:buClr>
                <a:srgbClr val="000000"/>
              </a:buClr>
              <a:buSzPts val="1400"/>
              <a:buFont typeface="Arial"/>
              <a:buNone/>
            </a:pPr>
            <a:r>
              <a:rPr lang="en-US"/>
              <a:t>Flocs go into the tube settler, then combine with the stream out of the spectrophotometer to go to the wastewater stream out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Figure 6: picture taken by Annie Hsu on Nov. 22nd 2021. can be found in the humic acid folder in the shared drive</a:t>
            </a:r>
            <a:endParaRPr/>
          </a:p>
          <a:p>
            <a:pPr indent="0" lvl="0" marL="0" marR="0" rtl="0" algn="l">
              <a:lnSpc>
                <a:spcPct val="100000"/>
              </a:lnSpc>
              <a:spcBef>
                <a:spcPts val="0"/>
              </a:spcBef>
              <a:spcAft>
                <a:spcPts val="0"/>
              </a:spcAft>
              <a:buClr>
                <a:srgbClr val="000000"/>
              </a:buClr>
              <a:buSzPts val="1400"/>
              <a:buFont typeface="Arial"/>
              <a:buNone/>
            </a:pPr>
            <a:r>
              <a:t/>
            </a:r>
            <a:endParaRPr sz="300"/>
          </a:p>
        </p:txBody>
      </p:sp>
      <p:sp>
        <p:nvSpPr>
          <p:cNvPr id="144" name="Google Shape;144;g103d6db793f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9190b1539_1_2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t>And now, we are going to give a brief overview about what we have accomplished this semester. So far, our team has done literature reviews to gain better understandings of natural organic matter, its effects on drinking water, the relationship between humic acid concentration and coagulant concentration, and how different environmental factors affect this relationship. Also, we have </a:t>
            </a:r>
            <a:r>
              <a:rPr lang="en-US" sz="1600"/>
              <a:t>familiarized</a:t>
            </a:r>
            <a:r>
              <a:rPr lang="en-US" sz="1600"/>
              <a:t> ourselves with the work done by previous teams and have finished the experimental setup. However, we ran into many issues during this process which included challenges with connectivity of the apparatus, with the hardware and using the software, and with running experiments.</a:t>
            </a:r>
            <a:endParaRPr sz="1600"/>
          </a:p>
        </p:txBody>
      </p:sp>
      <p:sp>
        <p:nvSpPr>
          <p:cNvPr id="169" name="Google Shape;169;gf9190b1539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52e9a8aa5_0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t>For the past months, we have been constantly fixing and improving our apparatus by fixing leaking and connectivity issues. Many components including tubing and connectors were replaced to stop the </a:t>
            </a:r>
            <a:r>
              <a:rPr lang="en-US" sz="1000"/>
              <a:t>leaking. We also realized that some of the tubing and wiring were not set up correctly and we had to connect the turbidimeter to the COM port and connect the humic acid and water streams together before entering the influent turbidimeter.</a:t>
            </a:r>
            <a:endParaRPr sz="1000"/>
          </a:p>
        </p:txBody>
      </p:sp>
      <p:sp>
        <p:nvSpPr>
          <p:cNvPr id="177" name="Google Shape;177;g1052e9a8aa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guaClara/humic_acid/" TargetMode="External"/><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hyperlink" Target="mailto:rml267@cornell.edu" TargetMode="External"/><Relationship Id="rId7" Type="http://schemas.openxmlformats.org/officeDocument/2006/relationships/hyperlink" Target="mailto:yh533@cornell.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mailto:rml267@cornell.edu"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2404750" y="3020500"/>
            <a:ext cx="6453900" cy="804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7F7F7F"/>
                </a:solidFill>
              </a:rPr>
              <a:t>Investigating how coagulant dosages affect </a:t>
            </a:r>
            <a:r>
              <a:rPr lang="en-US">
                <a:solidFill>
                  <a:srgbClr val="7F7F7F"/>
                </a:solidFill>
              </a:rPr>
              <a:t>humic acid concentrations </a:t>
            </a:r>
            <a:r>
              <a:rPr lang="en-US">
                <a:solidFill>
                  <a:srgbClr val="7F7F7F"/>
                </a:solidFill>
              </a:rPr>
              <a:t>in water</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endParaRPr>
          </a:p>
          <a:p>
            <a:pPr indent="0" lvl="0" marL="0" rtl="0" algn="ctr">
              <a:spcBef>
                <a:spcPts val="0"/>
              </a:spcBef>
              <a:spcAft>
                <a:spcPts val="0"/>
              </a:spcAft>
              <a:buClr>
                <a:schemeClr val="dk1"/>
              </a:buClr>
              <a:buFont typeface="Arial"/>
              <a:buNone/>
            </a:pPr>
            <a:r>
              <a:rPr lang="en-US">
                <a:solidFill>
                  <a:srgbClr val="7F7F7F"/>
                </a:solidFill>
              </a:rPr>
              <a:t>More at </a:t>
            </a:r>
            <a:r>
              <a:rPr lang="en-US" u="sng">
                <a:solidFill>
                  <a:schemeClr val="hlink"/>
                </a:solidFill>
                <a:hlinkClick r:id="rId3"/>
              </a:rPr>
              <a:t>https://github.com/AguaClara/humic_acid/</a:t>
            </a:r>
            <a:endParaRPr>
              <a:solidFill>
                <a:srgbClr val="7F7F7F"/>
              </a:solidFill>
            </a:endParaRPr>
          </a:p>
          <a:p>
            <a:pPr indent="0" lvl="0" marL="0" rtl="0" algn="ctr">
              <a:spcBef>
                <a:spcPts val="0"/>
              </a:spcBef>
              <a:spcAft>
                <a:spcPts val="0"/>
              </a:spcAft>
              <a:buClr>
                <a:schemeClr val="dk1"/>
              </a:buClr>
              <a:buFont typeface="Arial"/>
              <a:buNone/>
            </a:pPr>
            <a:r>
              <a:t/>
            </a:r>
            <a:endParaRPr>
              <a:solidFill>
                <a:srgbClr val="7F7F7F"/>
              </a:solidFill>
            </a:endParaRPr>
          </a:p>
        </p:txBody>
      </p:sp>
      <p:sp>
        <p:nvSpPr>
          <p:cNvPr id="85" name="Google Shape;85;p13"/>
          <p:cNvSpPr txBox="1"/>
          <p:nvPr/>
        </p:nvSpPr>
        <p:spPr>
          <a:xfrm>
            <a:off x="3117400" y="1026850"/>
            <a:ext cx="5028600" cy="192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rgbClr val="595959"/>
                </a:solidFill>
              </a:rPr>
              <a:t>Humic Acid Removal</a:t>
            </a:r>
            <a:endParaRPr sz="6000">
              <a:solidFill>
                <a:srgbClr val="595959"/>
              </a:solidFill>
            </a:endParaRPr>
          </a:p>
        </p:txBody>
      </p:sp>
      <p:sp>
        <p:nvSpPr>
          <p:cNvPr id="86" name="Google Shape;86;p13"/>
          <p:cNvSpPr txBox="1"/>
          <p:nvPr/>
        </p:nvSpPr>
        <p:spPr>
          <a:xfrm>
            <a:off x="2744050" y="1993450"/>
            <a:ext cx="5775300" cy="9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sz="3000">
              <a:solidFill>
                <a:srgbClr val="595959"/>
              </a:solidFill>
            </a:endParaRPr>
          </a:p>
          <a:p>
            <a:pPr indent="0" lvl="0" marL="0" rtl="0" algn="l">
              <a:spcBef>
                <a:spcPts val="0"/>
              </a:spcBef>
              <a:spcAft>
                <a:spcPts val="0"/>
              </a:spcAft>
              <a:buNone/>
            </a:pPr>
            <a:r>
              <a:t/>
            </a:r>
            <a:endParaRPr sz="3000"/>
          </a:p>
        </p:txBody>
      </p:sp>
      <p:pic>
        <p:nvPicPr>
          <p:cNvPr id="87" name="Google Shape;87;p13"/>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pic>
        <p:nvPicPr>
          <p:cNvPr id="88" name="Google Shape;88;p13"/>
          <p:cNvPicPr preferRelativeResize="0"/>
          <p:nvPr/>
        </p:nvPicPr>
        <p:blipFill rotWithShape="1">
          <a:blip r:embed="rId5">
            <a:alphaModFix/>
          </a:blip>
          <a:srcRect b="0" l="0" r="0" t="0"/>
          <a:stretch/>
        </p:blipFill>
        <p:spPr>
          <a:xfrm>
            <a:off x="0" y="1183988"/>
            <a:ext cx="2934525" cy="2775524"/>
          </a:xfrm>
          <a:prstGeom prst="rect">
            <a:avLst/>
          </a:prstGeom>
          <a:noFill/>
          <a:ln>
            <a:noFill/>
          </a:ln>
        </p:spPr>
      </p:pic>
      <p:sp>
        <p:nvSpPr>
          <p:cNvPr id="89" name="Google Shape;89;p13"/>
          <p:cNvSpPr txBox="1"/>
          <p:nvPr/>
        </p:nvSpPr>
        <p:spPr>
          <a:xfrm>
            <a:off x="486050" y="3924500"/>
            <a:ext cx="8301300" cy="7389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Clr>
                <a:schemeClr val="dk1"/>
              </a:buClr>
              <a:buFont typeface="Arial"/>
              <a:buNone/>
            </a:pPr>
            <a:r>
              <a:rPr lang="en-US">
                <a:solidFill>
                  <a:srgbClr val="333333"/>
                </a:solidFill>
              </a:rPr>
              <a:t>Lynn Shin | ms3244@cornell.edu	  Rachel Lai </a:t>
            </a:r>
            <a:r>
              <a:rPr lang="en-US">
                <a:solidFill>
                  <a:srgbClr val="333333"/>
                </a:solidFill>
              </a:rPr>
              <a:t>| </a:t>
            </a:r>
            <a:r>
              <a:rPr lang="en-US">
                <a:solidFill>
                  <a:schemeClr val="dk1"/>
                </a:solidFill>
                <a:uFill>
                  <a:noFill/>
                </a:uFill>
                <a:hlinkClick r:id="rId6">
                  <a:extLst>
                    <a:ext uri="{A12FA001-AC4F-418D-AE19-62706E023703}">
                      <ahyp:hlinkClr val="tx"/>
                    </a:ext>
                  </a:extLst>
                </a:hlinkClick>
              </a:rPr>
              <a:t>rml267@cornell.edu</a:t>
            </a:r>
            <a:r>
              <a:rPr lang="en-US">
                <a:solidFill>
                  <a:schemeClr val="dk1"/>
                </a:solidFill>
              </a:rPr>
              <a:t> </a:t>
            </a:r>
            <a:r>
              <a:rPr lang="en-US">
                <a:solidFill>
                  <a:srgbClr val="333333"/>
                </a:solidFill>
              </a:rPr>
              <a:t>   Annie Hsu | </a:t>
            </a:r>
            <a:r>
              <a:rPr lang="en-US">
                <a:solidFill>
                  <a:schemeClr val="dk1"/>
                </a:solidFill>
                <a:uFill>
                  <a:noFill/>
                </a:uFill>
                <a:hlinkClick r:id="rId7">
                  <a:extLst>
                    <a:ext uri="{A12FA001-AC4F-418D-AE19-62706E023703}">
                      <ahyp:hlinkClr val="tx"/>
                    </a:ext>
                  </a:extLst>
                </a:hlinkClick>
              </a:rPr>
              <a:t>yh533@cornell.</a:t>
            </a:r>
            <a:r>
              <a:rPr lang="en-US">
                <a:solidFill>
                  <a:schemeClr val="dk1"/>
                </a:solidFill>
              </a:rPr>
              <a:t>edu</a:t>
            </a:r>
            <a:endParaRPr>
              <a:solidFill>
                <a:schemeClr val="dk1"/>
              </a:solidFill>
            </a:endParaRPr>
          </a:p>
          <a:p>
            <a:pPr indent="0" lvl="0" marL="0" rtl="0" algn="ctr">
              <a:lnSpc>
                <a:spcPct val="200000"/>
              </a:lnSpc>
              <a:spcBef>
                <a:spcPts val="0"/>
              </a:spcBef>
              <a:spcAft>
                <a:spcPts val="0"/>
              </a:spcAft>
              <a:buClr>
                <a:schemeClr val="dk1"/>
              </a:buClr>
              <a:buFont typeface="Arial"/>
              <a:buNone/>
            </a:pPr>
            <a:r>
              <a:rPr lang="en-US">
                <a:solidFill>
                  <a:srgbClr val="333333"/>
                </a:solidFill>
              </a:rPr>
              <a:t>Dennis Wu | dje323@cornell.edu</a:t>
            </a:r>
            <a:endParaRPr>
              <a:solidFill>
                <a:srgbClr val="333333"/>
              </a:solidFill>
            </a:endParaRPr>
          </a:p>
        </p:txBody>
      </p:sp>
      <p:sp>
        <p:nvSpPr>
          <p:cNvPr id="90" name="Google Shape;90;p13"/>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nvSpPr>
        <p:spPr>
          <a:xfrm>
            <a:off x="108700" y="314050"/>
            <a:ext cx="7028100" cy="1125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Challenge: Hardware and Software Issues</a:t>
            </a:r>
            <a:endParaRPr b="0" i="0" sz="4000" u="none" cap="none" strike="noStrike">
              <a:solidFill>
                <a:srgbClr val="0B68FF"/>
              </a:solidFill>
              <a:latin typeface="Arial"/>
              <a:ea typeface="Arial"/>
              <a:cs typeface="Arial"/>
              <a:sym typeface="Arial"/>
            </a:endParaRPr>
          </a:p>
        </p:txBody>
      </p:sp>
      <p:pic>
        <p:nvPicPr>
          <p:cNvPr id="188" name="Google Shape;188;p22"/>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89" name="Google Shape;189;p22"/>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90" name="Google Shape;190;p22"/>
          <p:cNvSpPr txBox="1"/>
          <p:nvPr/>
        </p:nvSpPr>
        <p:spPr>
          <a:xfrm>
            <a:off x="494750" y="1439950"/>
            <a:ext cx="73086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US" sz="2400"/>
              <a:t>Computer was extremely slow</a:t>
            </a:r>
            <a:endParaRPr sz="2400"/>
          </a:p>
          <a:p>
            <a:pPr indent="-381000" lvl="1" marL="1371600" rtl="0" algn="l">
              <a:spcBef>
                <a:spcPts val="0"/>
              </a:spcBef>
              <a:spcAft>
                <a:spcPts val="0"/>
              </a:spcAft>
              <a:buSzPts val="2400"/>
              <a:buChar char="○"/>
            </a:pPr>
            <a:r>
              <a:rPr lang="en-US" sz="2400"/>
              <a:t>wifi router and more RAM were added</a:t>
            </a:r>
            <a:endParaRPr sz="2400"/>
          </a:p>
          <a:p>
            <a:pPr indent="-381000" lvl="1" marL="1371600" rtl="0" algn="l">
              <a:spcBef>
                <a:spcPts val="0"/>
              </a:spcBef>
              <a:spcAft>
                <a:spcPts val="0"/>
              </a:spcAft>
              <a:buSzPts val="2400"/>
              <a:buChar char="○"/>
            </a:pPr>
            <a:r>
              <a:rPr lang="en-US" sz="2400"/>
              <a:t>Windows system was updated</a:t>
            </a:r>
            <a:endParaRPr sz="2400"/>
          </a:p>
          <a:p>
            <a:pPr indent="-381000" lvl="0" marL="457200" rtl="0" algn="l">
              <a:spcBef>
                <a:spcPts val="0"/>
              </a:spcBef>
              <a:spcAft>
                <a:spcPts val="0"/>
              </a:spcAft>
              <a:buSzPts val="2400"/>
              <a:buChar char="●"/>
            </a:pPr>
            <a:r>
              <a:rPr lang="en-US" sz="2400"/>
              <a:t>Interconnection between the apparatus and ProCoDA</a:t>
            </a:r>
            <a:endParaRPr sz="2400"/>
          </a:p>
          <a:p>
            <a:pPr indent="-381000" lvl="1" marL="1371600" rtl="0" algn="l">
              <a:spcBef>
                <a:spcPts val="0"/>
              </a:spcBef>
              <a:spcAft>
                <a:spcPts val="0"/>
              </a:spcAft>
              <a:buSzPts val="2400"/>
              <a:buChar char="○"/>
            </a:pPr>
            <a:r>
              <a:rPr lang="en-US" sz="2400"/>
              <a:t>correct COM port and pump IDs were identified</a:t>
            </a:r>
            <a:endParaRPr sz="2400"/>
          </a:p>
          <a:p>
            <a:pPr indent="-381000" lvl="1" marL="1371600" rtl="0" algn="l">
              <a:spcBef>
                <a:spcPts val="0"/>
              </a:spcBef>
              <a:spcAft>
                <a:spcPts val="0"/>
              </a:spcAft>
              <a:buSzPts val="2400"/>
              <a:buChar char="○"/>
            </a:pPr>
            <a:r>
              <a:rPr lang="en-US" sz="2400"/>
              <a:t>setpoints were created</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261125" y="510150"/>
            <a:ext cx="7028100" cy="1125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Challenge: Hardware and Software Issues</a:t>
            </a:r>
            <a:endParaRPr b="0" i="0" sz="4000" u="none" cap="none" strike="noStrike">
              <a:solidFill>
                <a:srgbClr val="0B68FF"/>
              </a:solidFill>
              <a:latin typeface="Arial"/>
              <a:ea typeface="Arial"/>
              <a:cs typeface="Arial"/>
              <a:sym typeface="Arial"/>
            </a:endParaRPr>
          </a:p>
        </p:txBody>
      </p:sp>
      <p:pic>
        <p:nvPicPr>
          <p:cNvPr id="196" name="Google Shape;196;p2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97" name="Google Shape;197;p23"/>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98" name="Google Shape;198;p23"/>
          <p:cNvSpPr txBox="1"/>
          <p:nvPr/>
        </p:nvSpPr>
        <p:spPr>
          <a:xfrm>
            <a:off x="364050" y="1636050"/>
            <a:ext cx="3887100" cy="264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ProCoDA could not turn on the pumps </a:t>
            </a:r>
            <a:endParaRPr sz="2500"/>
          </a:p>
          <a:p>
            <a:pPr indent="-368300" lvl="1" marL="1371600" rtl="0" algn="l">
              <a:spcBef>
                <a:spcPts val="0"/>
              </a:spcBef>
              <a:spcAft>
                <a:spcPts val="0"/>
              </a:spcAft>
              <a:buSzPts val="2200"/>
              <a:buChar char="○"/>
            </a:pPr>
            <a:r>
              <a:rPr lang="en-US" sz="2200"/>
              <a:t>the order of the setpoints was found to be crucial and was therefore adjusted</a:t>
            </a:r>
            <a:endParaRPr sz="2200"/>
          </a:p>
        </p:txBody>
      </p:sp>
      <p:sp>
        <p:nvSpPr>
          <p:cNvPr id="199" name="Google Shape;199;p23"/>
          <p:cNvSpPr txBox="1"/>
          <p:nvPr/>
        </p:nvSpPr>
        <p:spPr>
          <a:xfrm>
            <a:off x="4327350" y="4458625"/>
            <a:ext cx="461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7: Screenshot of Rule Editor in the ProCoDA file for Fall ‘21 subteam</a:t>
            </a:r>
            <a:endParaRPr sz="1000"/>
          </a:p>
        </p:txBody>
      </p:sp>
      <p:grpSp>
        <p:nvGrpSpPr>
          <p:cNvPr id="200" name="Google Shape;200;p23"/>
          <p:cNvGrpSpPr/>
          <p:nvPr/>
        </p:nvGrpSpPr>
        <p:grpSpPr>
          <a:xfrm>
            <a:off x="4160075" y="1151987"/>
            <a:ext cx="4614999" cy="3306639"/>
            <a:chOff x="4160075" y="1151987"/>
            <a:chExt cx="4614999" cy="3306639"/>
          </a:xfrm>
        </p:grpSpPr>
        <p:grpSp>
          <p:nvGrpSpPr>
            <p:cNvPr id="201" name="Google Shape;201;p23"/>
            <p:cNvGrpSpPr/>
            <p:nvPr/>
          </p:nvGrpSpPr>
          <p:grpSpPr>
            <a:xfrm>
              <a:off x="4160075" y="1151987"/>
              <a:ext cx="4614999" cy="3306639"/>
              <a:chOff x="4327300" y="1047012"/>
              <a:chExt cx="4614999" cy="3306639"/>
            </a:xfrm>
          </p:grpSpPr>
          <p:grpSp>
            <p:nvGrpSpPr>
              <p:cNvPr id="202" name="Google Shape;202;p23"/>
              <p:cNvGrpSpPr/>
              <p:nvPr/>
            </p:nvGrpSpPr>
            <p:grpSpPr>
              <a:xfrm>
                <a:off x="4327300" y="1047012"/>
                <a:ext cx="4614999" cy="3306639"/>
                <a:chOff x="4327350" y="1216050"/>
                <a:chExt cx="4614999" cy="3306639"/>
              </a:xfrm>
            </p:grpSpPr>
            <p:pic>
              <p:nvPicPr>
                <p:cNvPr id="203" name="Google Shape;203;p23"/>
                <p:cNvPicPr preferRelativeResize="0"/>
                <p:nvPr/>
              </p:nvPicPr>
              <p:blipFill rotWithShape="1">
                <a:blip r:embed="rId4">
                  <a:alphaModFix/>
                </a:blip>
                <a:srcRect b="2560" l="0" r="0" t="1910"/>
                <a:stretch/>
              </p:blipFill>
              <p:spPr>
                <a:xfrm>
                  <a:off x="4327350" y="1216050"/>
                  <a:ext cx="4614999" cy="3306639"/>
                </a:xfrm>
                <a:prstGeom prst="rect">
                  <a:avLst/>
                </a:prstGeom>
                <a:noFill/>
                <a:ln>
                  <a:noFill/>
                </a:ln>
              </p:spPr>
            </p:pic>
            <p:sp>
              <p:nvSpPr>
                <p:cNvPr id="204" name="Google Shape;204;p23"/>
                <p:cNvSpPr/>
                <p:nvPr/>
              </p:nvSpPr>
              <p:spPr>
                <a:xfrm>
                  <a:off x="4750525" y="1722729"/>
                  <a:ext cx="4869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4750525" y="1833725"/>
                  <a:ext cx="5529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4750525" y="2192975"/>
                  <a:ext cx="7596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4750525" y="2460029"/>
                  <a:ext cx="4869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3"/>
              <p:cNvSpPr/>
              <p:nvPr/>
            </p:nvSpPr>
            <p:spPr>
              <a:xfrm>
                <a:off x="5807375" y="3465525"/>
                <a:ext cx="1504500" cy="77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3"/>
            <p:cNvSpPr/>
            <p:nvPr/>
          </p:nvSpPr>
          <p:spPr>
            <a:xfrm>
              <a:off x="4593775" y="2012604"/>
              <a:ext cx="4869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nvSpPr>
        <p:spPr>
          <a:xfrm>
            <a:off x="261125" y="662550"/>
            <a:ext cx="81753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Challenge: </a:t>
            </a:r>
            <a:r>
              <a:rPr lang="en-US" sz="4000">
                <a:solidFill>
                  <a:srgbClr val="0B68FF"/>
                </a:solidFill>
              </a:rPr>
              <a:t>Running Experiments</a:t>
            </a:r>
            <a:endParaRPr b="0" i="0" sz="4000" u="none" cap="none" strike="noStrike">
              <a:solidFill>
                <a:srgbClr val="0B68FF"/>
              </a:solidFill>
              <a:latin typeface="Arial"/>
              <a:ea typeface="Arial"/>
              <a:cs typeface="Arial"/>
              <a:sym typeface="Arial"/>
            </a:endParaRPr>
          </a:p>
        </p:txBody>
      </p:sp>
      <p:pic>
        <p:nvPicPr>
          <p:cNvPr id="215" name="Google Shape;215;p24"/>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16" name="Google Shape;216;p24"/>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17" name="Google Shape;217;p24"/>
          <p:cNvSpPr txBox="1"/>
          <p:nvPr/>
        </p:nvSpPr>
        <p:spPr>
          <a:xfrm>
            <a:off x="369375" y="1288925"/>
            <a:ext cx="8216700" cy="36402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SzPts val="1900"/>
              <a:buChar char="●"/>
            </a:pPr>
            <a:r>
              <a:rPr lang="en-US" sz="1900"/>
              <a:t>There was no effluent </a:t>
            </a:r>
            <a:r>
              <a:rPr lang="en-US" sz="1900"/>
              <a:t>stream coming out of the influent turbidimeter</a:t>
            </a:r>
            <a:endParaRPr sz="1900"/>
          </a:p>
          <a:p>
            <a:pPr indent="-349250" lvl="1" marL="1371600" rtl="0" algn="l">
              <a:lnSpc>
                <a:spcPct val="150000"/>
              </a:lnSpc>
              <a:spcBef>
                <a:spcPts val="0"/>
              </a:spcBef>
              <a:spcAft>
                <a:spcPts val="0"/>
              </a:spcAft>
              <a:buSzPts val="1900"/>
              <a:buChar char="○"/>
            </a:pPr>
            <a:r>
              <a:rPr lang="en-US" sz="1900">
                <a:solidFill>
                  <a:schemeClr val="dk1"/>
                </a:solidFill>
              </a:rPr>
              <a:t>reconnect the turbidimeter to the COM port</a:t>
            </a:r>
            <a:endParaRPr sz="1900"/>
          </a:p>
          <a:p>
            <a:pPr indent="-349250" lvl="0" marL="457200" rtl="0" algn="l">
              <a:lnSpc>
                <a:spcPct val="150000"/>
              </a:lnSpc>
              <a:spcBef>
                <a:spcPts val="0"/>
              </a:spcBef>
              <a:spcAft>
                <a:spcPts val="0"/>
              </a:spcAft>
              <a:buSzPts val="1900"/>
              <a:buChar char="●"/>
            </a:pPr>
            <a:r>
              <a:rPr lang="en-US" sz="1900">
                <a:solidFill>
                  <a:schemeClr val="dk1"/>
                </a:solidFill>
              </a:rPr>
              <a:t>Some of the experiments that ran would take hours to reach the sedimentation tank</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US" sz="1900">
                <a:solidFill>
                  <a:schemeClr val="dk1"/>
                </a:solidFill>
              </a:rPr>
              <a:t>Suction is not working properly</a:t>
            </a:r>
            <a:endParaRPr sz="1900">
              <a:solidFill>
                <a:schemeClr val="dk1"/>
              </a:solidFill>
            </a:endParaRPr>
          </a:p>
          <a:p>
            <a:pPr indent="-349250" lvl="1" marL="1371600" rtl="0" algn="l">
              <a:lnSpc>
                <a:spcPct val="150000"/>
              </a:lnSpc>
              <a:spcBef>
                <a:spcPts val="0"/>
              </a:spcBef>
              <a:spcAft>
                <a:spcPts val="0"/>
              </a:spcAft>
              <a:buClr>
                <a:schemeClr val="dk1"/>
              </a:buClr>
              <a:buSzPts val="1900"/>
              <a:buChar char="○"/>
            </a:pPr>
            <a:r>
              <a:rPr lang="en-US" sz="1900">
                <a:solidFill>
                  <a:schemeClr val="dk1"/>
                </a:solidFill>
              </a:rPr>
              <a:t>causes streams to move upstream instead of downstream and overflow in the sample collecting bottle</a:t>
            </a:r>
            <a:endParaRPr sz="1900">
              <a:solidFill>
                <a:schemeClr val="dk1"/>
              </a:solidFill>
            </a:endParaRPr>
          </a:p>
          <a:p>
            <a:pPr indent="0" lvl="0" marL="1371600" rtl="0" algn="l">
              <a:spcBef>
                <a:spcPts val="0"/>
              </a:spcBef>
              <a:spcAft>
                <a:spcPts val="0"/>
              </a:spcAft>
              <a:buNone/>
            </a:pPr>
            <a:r>
              <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nvSpPr>
        <p:spPr>
          <a:xfrm>
            <a:off x="315604" y="4822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Future Tasks</a:t>
            </a:r>
            <a:endParaRPr b="0" i="0" sz="4000" u="none" cap="none" strike="noStrike">
              <a:solidFill>
                <a:srgbClr val="0B68FF"/>
              </a:solidFill>
              <a:latin typeface="Arial"/>
              <a:ea typeface="Arial"/>
              <a:cs typeface="Arial"/>
              <a:sym typeface="Arial"/>
            </a:endParaRPr>
          </a:p>
        </p:txBody>
      </p:sp>
      <p:pic>
        <p:nvPicPr>
          <p:cNvPr id="223" name="Google Shape;223;p25"/>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24" name="Google Shape;224;p25"/>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25" name="Google Shape;225;p25"/>
          <p:cNvSpPr txBox="1"/>
          <p:nvPr/>
        </p:nvSpPr>
        <p:spPr>
          <a:xfrm>
            <a:off x="475175" y="1143025"/>
            <a:ext cx="8437800" cy="343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500"/>
              <a:t>1) </a:t>
            </a:r>
            <a:r>
              <a:rPr lang="en-US" sz="2500"/>
              <a:t>Vary </a:t>
            </a:r>
            <a:r>
              <a:rPr lang="en-US" sz="2500"/>
              <a:t>concentrations</a:t>
            </a:r>
            <a:r>
              <a:rPr lang="en-US" sz="2500"/>
              <a:t> of humic acid and concentrations of coagulant to prove a positive relationship among both solutions</a:t>
            </a:r>
            <a:endParaRPr sz="25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US" sz="2500"/>
              <a:t>2) Define steady state</a:t>
            </a:r>
            <a:endParaRPr sz="25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US" sz="2500"/>
              <a:t>3) Automate ProCoDA to run for longer periods of time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nvSpPr>
        <p:spPr>
          <a:xfrm>
            <a:off x="1878150" y="793950"/>
            <a:ext cx="53877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indent="0" lvl="0" marL="0" marR="0" rtl="0" algn="ctr">
              <a:spcBef>
                <a:spcPts val="0"/>
              </a:spcBef>
              <a:spcAft>
                <a:spcPts val="0"/>
              </a:spcAft>
              <a:buNone/>
            </a:pPr>
            <a:r>
              <a:rPr lang="en-US" sz="4800">
                <a:solidFill>
                  <a:srgbClr val="0B68FF"/>
                </a:solidFill>
              </a:rPr>
              <a:t>and</a:t>
            </a:r>
            <a:endParaRPr sz="4800">
              <a:solidFill>
                <a:srgbClr val="0B68FF"/>
              </a:solidFill>
            </a:endParaRPr>
          </a:p>
          <a:p>
            <a:pPr indent="0" lvl="0" marL="0" marR="0" rtl="0" algn="ctr">
              <a:spcBef>
                <a:spcPts val="0"/>
              </a:spcBef>
              <a:spcAft>
                <a:spcPts val="0"/>
              </a:spcAft>
              <a:buNone/>
            </a:pPr>
            <a:r>
              <a:rPr lang="en-US" sz="4800">
                <a:solidFill>
                  <a:srgbClr val="0B68FF"/>
                </a:solidFill>
              </a:rPr>
              <a:t>Recommendations</a:t>
            </a:r>
            <a:endParaRPr b="0" i="0" sz="4800" u="none" cap="none" strike="noStrike">
              <a:solidFill>
                <a:srgbClr val="0B68FF"/>
              </a:solidFill>
              <a:latin typeface="Arial"/>
              <a:ea typeface="Arial"/>
              <a:cs typeface="Arial"/>
              <a:sym typeface="Arial"/>
            </a:endParaRPr>
          </a:p>
        </p:txBody>
      </p:sp>
      <p:sp>
        <p:nvSpPr>
          <p:cNvPr id="231" name="Google Shape;231;p26"/>
          <p:cNvSpPr txBox="1"/>
          <p:nvPr/>
        </p:nvSpPr>
        <p:spPr>
          <a:xfrm>
            <a:off x="1772850" y="3291188"/>
            <a:ext cx="2754300" cy="369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200">
                <a:solidFill>
                  <a:srgbClr val="333333"/>
                </a:solidFill>
              </a:rPr>
              <a:t>Lynn Shin | ms3244@cornell.edu</a:t>
            </a:r>
            <a:endParaRPr sz="1200"/>
          </a:p>
        </p:txBody>
      </p:sp>
      <p:sp>
        <p:nvSpPr>
          <p:cNvPr id="232" name="Google Shape;232;p26"/>
          <p:cNvSpPr txBox="1"/>
          <p:nvPr/>
        </p:nvSpPr>
        <p:spPr>
          <a:xfrm>
            <a:off x="4527150" y="3291188"/>
            <a:ext cx="2933700" cy="369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200">
                <a:solidFill>
                  <a:srgbClr val="333333"/>
                </a:solidFill>
              </a:rPr>
              <a:t>Rachel Lai | </a:t>
            </a:r>
            <a:r>
              <a:rPr lang="en-US" sz="1200">
                <a:solidFill>
                  <a:schemeClr val="dk1"/>
                </a:solidFill>
                <a:uFill>
                  <a:noFill/>
                </a:uFill>
                <a:hlinkClick r:id="rId3">
                  <a:extLst>
                    <a:ext uri="{A12FA001-AC4F-418D-AE19-62706E023703}">
                      <ahyp:hlinkClr val="tx"/>
                    </a:ext>
                  </a:extLst>
                </a:hlinkClick>
              </a:rPr>
              <a:t>rml267@cornell.edu</a:t>
            </a:r>
            <a:endParaRPr sz="1200"/>
          </a:p>
        </p:txBody>
      </p:sp>
      <p:sp>
        <p:nvSpPr>
          <p:cNvPr id="233" name="Google Shape;233;p26"/>
          <p:cNvSpPr txBox="1"/>
          <p:nvPr/>
        </p:nvSpPr>
        <p:spPr>
          <a:xfrm>
            <a:off x="1683150" y="3740313"/>
            <a:ext cx="2933700" cy="369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200">
                <a:solidFill>
                  <a:srgbClr val="333333"/>
                </a:solidFill>
              </a:rPr>
              <a:t>Annie Hsu | yh533@cornell.edu</a:t>
            </a:r>
            <a:endParaRPr sz="1200"/>
          </a:p>
        </p:txBody>
      </p:sp>
      <p:pic>
        <p:nvPicPr>
          <p:cNvPr id="234" name="Google Shape;234;p26"/>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
        <p:nvSpPr>
          <p:cNvPr id="235" name="Google Shape;235;p26"/>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36" name="Google Shape;236;p26"/>
          <p:cNvSpPr txBox="1"/>
          <p:nvPr/>
        </p:nvSpPr>
        <p:spPr>
          <a:xfrm>
            <a:off x="4616850" y="3740313"/>
            <a:ext cx="2754300" cy="369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200">
                <a:solidFill>
                  <a:srgbClr val="333333"/>
                </a:solidFill>
              </a:rPr>
              <a:t>Dennis Wu </a:t>
            </a:r>
            <a:r>
              <a:rPr lang="en-US" sz="1200">
                <a:solidFill>
                  <a:srgbClr val="333333"/>
                </a:solidFill>
              </a:rPr>
              <a:t>| djw323@cornell.edu</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a:t>
            </a:r>
            <a:r>
              <a:rPr b="1" lang="en-US" sz="1000">
                <a:solidFill>
                  <a:srgbClr val="0B68FF"/>
                </a:solidFill>
              </a:rPr>
              <a:t>Removal </a:t>
            </a:r>
            <a:r>
              <a:rPr b="1" i="0" lang="en-US" sz="1000" u="none" cap="none" strike="noStrike">
                <a:solidFill>
                  <a:srgbClr val="0B68FF"/>
                </a:solidFill>
                <a:latin typeface="Arial"/>
                <a:ea typeface="Arial"/>
                <a:cs typeface="Arial"/>
                <a:sym typeface="Arial"/>
              </a:rPr>
              <a:t>|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a:t>
            </a:r>
            <a:r>
              <a:rPr b="1" lang="en-US" sz="1000">
                <a:solidFill>
                  <a:srgbClr val="7F7F7F"/>
                </a:solidFill>
              </a:rPr>
              <a:t> 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42" name="Google Shape;242;p27"/>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Bibliography</a:t>
            </a:r>
            <a:endParaRPr b="0" i="0" sz="4000" u="none" cap="none" strike="noStrike">
              <a:solidFill>
                <a:srgbClr val="0B68FF"/>
              </a:solidFill>
              <a:latin typeface="Arial"/>
              <a:ea typeface="Arial"/>
              <a:cs typeface="Arial"/>
              <a:sym typeface="Arial"/>
            </a:endParaRPr>
          </a:p>
        </p:txBody>
      </p:sp>
      <p:pic>
        <p:nvPicPr>
          <p:cNvPr id="243" name="Google Shape;243;p2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44" name="Google Shape;244;p27"/>
          <p:cNvSpPr txBox="1"/>
          <p:nvPr/>
        </p:nvSpPr>
        <p:spPr>
          <a:xfrm>
            <a:off x="461800" y="1125575"/>
            <a:ext cx="7770900" cy="33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4292E"/>
                </a:solidFill>
              </a:rPr>
              <a:t>Logan, B. E., Hermanowicz, S. W., &amp; Parker, A. S. (1987). A Fundamental Model for Trickling Filter Process Design. Journal (Water Pollution Control Federation), 59(12), 1029–1042.</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Matilaninen, A, Vepsalainen, M &amp; Sillanpaa, M. (2010). Natural Organic Matter Removal by Coagulation during Drinking Water Treatment. Adv Colloid Interface Sci.</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Soh, YC, Roddick, F &amp; Van Leeuwen, J. (2008). The Impact of Alum Coagulation on the Character, Biodegradability and Disinfection By-product Formation Potential of Reservoir Natural Organic Matter (NOM) Fractions. Water Sci Technol. 58(6), 1173-9.</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Kopfler, F., H. Ringhand, W. Coleman, AND J. Meier. REACTIONS OF CHLORINE IN DRINKING WATER, WITH HUMIC ACIDS AND 'IN VIVO'. U.S. Environmental Protection Agency, Washington, D.C., EPA/600/D-84/196 (NTIS PB85160737).</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Du, Y. (2017). Observations and a Geometric Explanation of the Effects of Humic Acid on Flocculation.</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0B68FF"/>
                </a:solidFill>
              </a:rPr>
              <a:t>Appendix</a:t>
            </a:r>
            <a:endParaRPr sz="6000">
              <a:solidFill>
                <a:srgbClr val="0B68FF"/>
              </a:solidFill>
            </a:endParaRPr>
          </a:p>
          <a:p>
            <a:pPr indent="0" lvl="0" marL="0" marR="0" rtl="0" algn="ctr">
              <a:spcBef>
                <a:spcPts val="0"/>
              </a:spcBef>
              <a:spcAft>
                <a:spcPts val="0"/>
              </a:spcAft>
              <a:buNone/>
            </a:pPr>
            <a:r>
              <a:rPr lang="en-US" sz="6000">
                <a:solidFill>
                  <a:srgbClr val="0B68FF"/>
                </a:solidFill>
              </a:rPr>
              <a:t>Slides</a:t>
            </a:r>
            <a:endParaRPr b="0" i="0" sz="6000" u="none" cap="none" strike="noStrike">
              <a:solidFill>
                <a:srgbClr val="0B68FF"/>
              </a:solidFill>
              <a:latin typeface="Arial"/>
              <a:ea typeface="Arial"/>
              <a:cs typeface="Arial"/>
              <a:sym typeface="Arial"/>
            </a:endParaRPr>
          </a:p>
        </p:txBody>
      </p:sp>
      <p:pic>
        <p:nvPicPr>
          <p:cNvPr id="250" name="Google Shape;250;p28"/>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51" name="Google Shape;251;p28"/>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sp>
        <p:nvSpPr>
          <p:cNvPr id="257" name="Google Shape;257;p29"/>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lnSpc>
                <a:spcPct val="100000"/>
              </a:lnSpc>
              <a:spcBef>
                <a:spcPts val="0"/>
              </a:spcBef>
              <a:spcAft>
                <a:spcPts val="0"/>
              </a:spcAft>
              <a:buClr>
                <a:srgbClr val="000000"/>
              </a:buClr>
              <a:buSzPts val="1000"/>
              <a:buFont typeface="Arial"/>
              <a:buNone/>
            </a:pPr>
            <a:r>
              <a:t/>
            </a:r>
            <a:endParaRPr b="1" sz="1000">
              <a:solidFill>
                <a:srgbClr val="0B68FF"/>
              </a:solidFill>
            </a:endParaRPr>
          </a:p>
        </p:txBody>
      </p:sp>
      <p:pic>
        <p:nvPicPr>
          <p:cNvPr id="258" name="Google Shape;258;p29"/>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259" name="Google Shape;259;p29"/>
          <p:cNvPicPr preferRelativeResize="0"/>
          <p:nvPr/>
        </p:nvPicPr>
        <p:blipFill>
          <a:blip r:embed="rId4">
            <a:alphaModFix/>
          </a:blip>
          <a:stretch>
            <a:fillRect/>
          </a:stretch>
        </p:blipFill>
        <p:spPr>
          <a:xfrm>
            <a:off x="4842125" y="1560750"/>
            <a:ext cx="3914375" cy="2440175"/>
          </a:xfrm>
          <a:prstGeom prst="rect">
            <a:avLst/>
          </a:prstGeom>
          <a:noFill/>
          <a:ln>
            <a:noFill/>
          </a:ln>
        </p:spPr>
      </p:pic>
      <p:sp>
        <p:nvSpPr>
          <p:cNvPr id="260" name="Google Shape;260;p29"/>
          <p:cNvSpPr txBox="1"/>
          <p:nvPr/>
        </p:nvSpPr>
        <p:spPr>
          <a:xfrm>
            <a:off x="335475" y="884325"/>
            <a:ext cx="4258200" cy="3957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Natural Organic Matter: Present in surface and groundwater</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Humic Acid</a:t>
            </a:r>
            <a:endParaRPr>
              <a:solidFill>
                <a:schemeClr val="dk1"/>
              </a:solidFill>
              <a:latin typeface="Calibri"/>
              <a:ea typeface="Calibri"/>
              <a:cs typeface="Calibri"/>
              <a:sym typeface="Calibri"/>
            </a:endParaRPr>
          </a:p>
          <a:p>
            <a:pPr indent="0" lvl="0" marL="914400" rtl="0" algn="l">
              <a:spcBef>
                <a:spcPts val="0"/>
              </a:spcBef>
              <a:spcAft>
                <a:spcPts val="0"/>
              </a:spcAft>
              <a:buNone/>
            </a:pPr>
            <a:r>
              <a:rPr lang="en-US">
                <a:solidFill>
                  <a:schemeClr val="dk1"/>
                </a:solidFill>
                <a:latin typeface="Calibri"/>
                <a:ea typeface="Calibri"/>
                <a:cs typeface="Calibri"/>
                <a:sym typeface="Calibri"/>
              </a:rPr>
              <a:t>1) </a:t>
            </a:r>
            <a:r>
              <a:rPr lang="en-US">
                <a:solidFill>
                  <a:schemeClr val="dk1"/>
                </a:solidFill>
                <a:highlight>
                  <a:srgbClr val="FFFFFF"/>
                </a:highlight>
                <a:latin typeface="Calibri"/>
                <a:ea typeface="Calibri"/>
                <a:cs typeface="Calibri"/>
                <a:sym typeface="Calibri"/>
              </a:rPr>
              <a:t>Color, taste and odor problems</a:t>
            </a:r>
            <a:endParaRPr>
              <a:solidFill>
                <a:schemeClr val="dk1"/>
              </a:solidFill>
              <a:highlight>
                <a:srgbClr val="FFFFFF"/>
              </a:highlight>
              <a:latin typeface="Calibri"/>
              <a:ea typeface="Calibri"/>
              <a:cs typeface="Calibri"/>
              <a:sym typeface="Calibri"/>
            </a:endParaRPr>
          </a:p>
          <a:p>
            <a:pPr indent="0" lvl="0" marL="914400" rtl="0" algn="l">
              <a:spcBef>
                <a:spcPts val="0"/>
              </a:spcBef>
              <a:spcAft>
                <a:spcPts val="0"/>
              </a:spcAft>
              <a:buNone/>
            </a:pPr>
            <a:r>
              <a:rPr lang="en-US">
                <a:solidFill>
                  <a:schemeClr val="dk1"/>
                </a:solidFill>
                <a:highlight>
                  <a:srgbClr val="FFFFFF"/>
                </a:highlight>
                <a:latin typeface="Calibri"/>
                <a:ea typeface="Calibri"/>
                <a:cs typeface="Calibri"/>
                <a:sym typeface="Calibri"/>
              </a:rPr>
              <a:t>2) Increased coagulant and disinfectant doses needed for removal </a:t>
            </a:r>
            <a:endParaRPr>
              <a:solidFill>
                <a:schemeClr val="dk1"/>
              </a:solidFill>
              <a:highlight>
                <a:srgbClr val="FFFFFF"/>
              </a:highlight>
              <a:latin typeface="Calibri"/>
              <a:ea typeface="Calibri"/>
              <a:cs typeface="Calibri"/>
              <a:sym typeface="Calibri"/>
            </a:endParaRPr>
          </a:p>
          <a:p>
            <a:pPr indent="0" lvl="0" marL="914400" rtl="0" algn="l">
              <a:spcBef>
                <a:spcPts val="0"/>
              </a:spcBef>
              <a:spcAft>
                <a:spcPts val="0"/>
              </a:spcAft>
              <a:buNone/>
            </a:pPr>
            <a:r>
              <a:rPr lang="en-US">
                <a:solidFill>
                  <a:schemeClr val="dk1"/>
                </a:solidFill>
                <a:highlight>
                  <a:srgbClr val="FFFFFF"/>
                </a:highlight>
                <a:latin typeface="Calibri"/>
                <a:ea typeface="Calibri"/>
                <a:cs typeface="Calibri"/>
                <a:sym typeface="Calibri"/>
              </a:rPr>
              <a:t>3) Biological growth in distribution system</a:t>
            </a:r>
            <a:endParaRPr>
              <a:solidFill>
                <a:schemeClr val="dk1"/>
              </a:solidFill>
              <a:highlight>
                <a:srgbClr val="FFFFFF"/>
              </a:highlight>
              <a:latin typeface="Calibri"/>
              <a:ea typeface="Calibri"/>
              <a:cs typeface="Calibri"/>
              <a:sym typeface="Calibri"/>
            </a:endParaRPr>
          </a:p>
          <a:p>
            <a:pPr indent="0" lvl="0" marL="914400" rtl="0" algn="l">
              <a:spcBef>
                <a:spcPts val="0"/>
              </a:spcBef>
              <a:spcAft>
                <a:spcPts val="0"/>
              </a:spcAft>
              <a:buNone/>
            </a:pPr>
            <a:r>
              <a:rPr lang="en-US">
                <a:solidFill>
                  <a:schemeClr val="dk1"/>
                </a:solidFill>
                <a:highlight>
                  <a:srgbClr val="FFFFFF"/>
                </a:highlight>
                <a:latin typeface="Calibri"/>
                <a:ea typeface="Calibri"/>
                <a:cs typeface="Calibri"/>
                <a:sym typeface="Calibri"/>
              </a:rPr>
              <a:t>4) Increased levels of complexed heavy metals and adsorbed organic pollutants</a:t>
            </a:r>
            <a:endParaRPr>
              <a:solidFill>
                <a:schemeClr val="dk1"/>
              </a:solidFill>
              <a:highlight>
                <a:srgbClr val="FFFFFF"/>
              </a:highlight>
              <a:latin typeface="Calibri"/>
              <a:ea typeface="Calibri"/>
              <a:cs typeface="Calibri"/>
              <a:sym typeface="Calibri"/>
            </a:endParaRPr>
          </a:p>
          <a:p>
            <a:pPr indent="0" lvl="0" marL="914400" rtl="0" algn="l">
              <a:spcBef>
                <a:spcPts val="0"/>
              </a:spcBef>
              <a:spcAft>
                <a:spcPts val="0"/>
              </a:spcAft>
              <a:buNone/>
            </a:pPr>
            <a:r>
              <a:rPr lang="en-US">
                <a:solidFill>
                  <a:schemeClr val="dk1"/>
                </a:solidFill>
                <a:highlight>
                  <a:srgbClr val="FFFFFF"/>
                </a:highlight>
                <a:latin typeface="Calibri"/>
                <a:ea typeface="Calibri"/>
                <a:cs typeface="Calibri"/>
                <a:sym typeface="Calibri"/>
              </a:rPr>
              <a:t>5) Increased levels due to climate change and human activity</a:t>
            </a:r>
            <a:endParaRPr>
              <a:solidFill>
                <a:schemeClr val="dk1"/>
              </a:solidFill>
              <a:highlight>
                <a:srgbClr val="FFFFFF"/>
              </a:highlight>
              <a:latin typeface="Calibri"/>
              <a:ea typeface="Calibri"/>
              <a:cs typeface="Calibri"/>
              <a:sym typeface="Calibri"/>
            </a:endParaRPr>
          </a:p>
          <a:p>
            <a:pPr indent="0" lvl="0" marL="914400" rtl="0" algn="l">
              <a:spcBef>
                <a:spcPts val="0"/>
              </a:spcBef>
              <a:spcAft>
                <a:spcPts val="0"/>
              </a:spcAft>
              <a:buNone/>
            </a:pPr>
            <a:r>
              <a:t/>
            </a:r>
            <a:endParaRPr>
              <a:solidFill>
                <a:schemeClr val="dk1"/>
              </a:solidFill>
              <a:highlight>
                <a:srgbClr val="FFFFFF"/>
              </a:highlight>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Reacts with chlorine during chlorination - harmful effects</a:t>
            </a:r>
            <a:endParaRPr>
              <a:latin typeface="Calibri"/>
              <a:ea typeface="Calibri"/>
              <a:cs typeface="Calibri"/>
              <a:sym typeface="Calibri"/>
            </a:endParaRPr>
          </a:p>
        </p:txBody>
      </p:sp>
      <p:sp>
        <p:nvSpPr>
          <p:cNvPr id="261" name="Google Shape;261;p29"/>
          <p:cNvSpPr txBox="1"/>
          <p:nvPr/>
        </p:nvSpPr>
        <p:spPr>
          <a:xfrm>
            <a:off x="5211050" y="4168850"/>
            <a:ext cx="343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 Diagram of the formation/ life of dissolved organic material</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0B68FF"/>
                </a:solidFill>
              </a:rPr>
              <a:t>Schematic Drawing</a:t>
            </a:r>
            <a:endParaRPr b="0" i="0" sz="4000" u="none" cap="none" strike="noStrike">
              <a:solidFill>
                <a:srgbClr val="0B68FF"/>
              </a:solidFill>
              <a:latin typeface="Arial"/>
              <a:ea typeface="Arial"/>
              <a:cs typeface="Arial"/>
              <a:sym typeface="Arial"/>
            </a:endParaRPr>
          </a:p>
        </p:txBody>
      </p:sp>
      <p:pic>
        <p:nvPicPr>
          <p:cNvPr id="267" name="Google Shape;267;p30"/>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68" name="Google Shape;268;p30"/>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pic>
        <p:nvPicPr>
          <p:cNvPr id="269" name="Google Shape;269;p30"/>
          <p:cNvPicPr preferRelativeResize="0"/>
          <p:nvPr/>
        </p:nvPicPr>
        <p:blipFill>
          <a:blip r:embed="rId4">
            <a:alphaModFix/>
          </a:blip>
          <a:stretch>
            <a:fillRect/>
          </a:stretch>
        </p:blipFill>
        <p:spPr>
          <a:xfrm>
            <a:off x="475950" y="762049"/>
            <a:ext cx="6576444" cy="3885375"/>
          </a:xfrm>
          <a:prstGeom prst="rect">
            <a:avLst/>
          </a:prstGeom>
          <a:noFill/>
          <a:ln>
            <a:noFill/>
          </a:ln>
        </p:spPr>
      </p:pic>
      <p:sp>
        <p:nvSpPr>
          <p:cNvPr id="270" name="Google Shape;270;p30"/>
          <p:cNvSpPr txBox="1"/>
          <p:nvPr/>
        </p:nvSpPr>
        <p:spPr>
          <a:xfrm>
            <a:off x="393975" y="4358750"/>
            <a:ext cx="67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2: Schematic drawing of the experimental set up for testing varying humic acid and coagulant concentrations</a:t>
            </a:r>
            <a:endParaRPr sz="1000"/>
          </a:p>
        </p:txBody>
      </p:sp>
      <p:cxnSp>
        <p:nvCxnSpPr>
          <p:cNvPr id="271" name="Google Shape;271;p30"/>
          <p:cNvCxnSpPr/>
          <p:nvPr/>
        </p:nvCxnSpPr>
        <p:spPr>
          <a:xfrm>
            <a:off x="6779600" y="1165725"/>
            <a:ext cx="511200" cy="0"/>
          </a:xfrm>
          <a:prstGeom prst="straightConnector1">
            <a:avLst/>
          </a:prstGeom>
          <a:noFill/>
          <a:ln cap="flat" cmpd="sng" w="19050">
            <a:solidFill>
              <a:schemeClr val="dk1"/>
            </a:solidFill>
            <a:prstDash val="solid"/>
            <a:round/>
            <a:headEnd len="med" w="med" type="none"/>
            <a:tailEnd len="med" w="med" type="triangle"/>
          </a:ln>
        </p:spPr>
      </p:cxnSp>
      <p:sp>
        <p:nvSpPr>
          <p:cNvPr id="272" name="Google Shape;272;p30"/>
          <p:cNvSpPr txBox="1"/>
          <p:nvPr/>
        </p:nvSpPr>
        <p:spPr>
          <a:xfrm>
            <a:off x="7290800" y="1011825"/>
            <a:ext cx="1125000" cy="3078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lt1"/>
                </a:solidFill>
              </a:rPr>
              <a:t>Effluent Turbidimeter</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nvSpPr>
        <p:spPr>
          <a:xfrm>
            <a:off x="108725" y="185624"/>
            <a:ext cx="5398200" cy="691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Experimental Design</a:t>
            </a:r>
            <a:endParaRPr b="0" i="0" sz="4000" u="none" cap="none" strike="noStrike">
              <a:solidFill>
                <a:srgbClr val="0B68FF"/>
              </a:solidFill>
              <a:latin typeface="Arial"/>
              <a:ea typeface="Arial"/>
              <a:cs typeface="Arial"/>
              <a:sym typeface="Arial"/>
            </a:endParaRPr>
          </a:p>
        </p:txBody>
      </p:sp>
      <p:sp>
        <p:nvSpPr>
          <p:cNvPr id="278" name="Google Shape;278;p31"/>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lnSpc>
                <a:spcPct val="100000"/>
              </a:lnSpc>
              <a:spcBef>
                <a:spcPts val="0"/>
              </a:spcBef>
              <a:spcAft>
                <a:spcPts val="0"/>
              </a:spcAft>
              <a:buClr>
                <a:srgbClr val="000000"/>
              </a:buClr>
              <a:buSzPts val="1000"/>
              <a:buFont typeface="Arial"/>
              <a:buNone/>
            </a:pPr>
            <a:r>
              <a:t/>
            </a:r>
            <a:endParaRPr b="1" sz="1000">
              <a:solidFill>
                <a:srgbClr val="0B68FF"/>
              </a:solidFill>
            </a:endParaRPr>
          </a:p>
        </p:txBody>
      </p:sp>
      <p:pic>
        <p:nvPicPr>
          <p:cNvPr id="279" name="Google Shape;279;p31"/>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80" name="Google Shape;280;p31"/>
          <p:cNvPicPr preferRelativeResize="0"/>
          <p:nvPr/>
        </p:nvPicPr>
        <p:blipFill rotWithShape="1">
          <a:blip r:embed="rId4">
            <a:alphaModFix/>
          </a:blip>
          <a:srcRect b="8035" l="0" r="0" t="2487"/>
          <a:stretch/>
        </p:blipFill>
        <p:spPr>
          <a:xfrm>
            <a:off x="1935650" y="853725"/>
            <a:ext cx="5272724" cy="3538376"/>
          </a:xfrm>
          <a:prstGeom prst="rect">
            <a:avLst/>
          </a:prstGeom>
          <a:noFill/>
          <a:ln>
            <a:noFill/>
          </a:ln>
        </p:spPr>
      </p:pic>
      <p:cxnSp>
        <p:nvCxnSpPr>
          <p:cNvPr id="281" name="Google Shape;281;p31"/>
          <p:cNvCxnSpPr>
            <a:stCxn id="282" idx="3"/>
          </p:cNvCxnSpPr>
          <p:nvPr/>
        </p:nvCxnSpPr>
        <p:spPr>
          <a:xfrm flipH="1" rot="10800000">
            <a:off x="1583200" y="2114525"/>
            <a:ext cx="905100" cy="308700"/>
          </a:xfrm>
          <a:prstGeom prst="straightConnector1">
            <a:avLst/>
          </a:prstGeom>
          <a:noFill/>
          <a:ln cap="flat" cmpd="sng" w="19050">
            <a:solidFill>
              <a:srgbClr val="FF0000"/>
            </a:solidFill>
            <a:prstDash val="solid"/>
            <a:round/>
            <a:headEnd len="med" w="med" type="none"/>
            <a:tailEnd len="med" w="med" type="triangle"/>
          </a:ln>
        </p:spPr>
      </p:cxnSp>
      <p:cxnSp>
        <p:nvCxnSpPr>
          <p:cNvPr id="283" name="Google Shape;283;p31"/>
          <p:cNvCxnSpPr/>
          <p:nvPr/>
        </p:nvCxnSpPr>
        <p:spPr>
          <a:xfrm rot="10800000">
            <a:off x="4956725" y="2438975"/>
            <a:ext cx="2409600" cy="527400"/>
          </a:xfrm>
          <a:prstGeom prst="straightConnector1">
            <a:avLst/>
          </a:prstGeom>
          <a:noFill/>
          <a:ln cap="flat" cmpd="sng" w="19050">
            <a:solidFill>
              <a:srgbClr val="FF0000"/>
            </a:solidFill>
            <a:prstDash val="solid"/>
            <a:round/>
            <a:headEnd len="med" w="med" type="none"/>
            <a:tailEnd len="med" w="med" type="triangle"/>
          </a:ln>
        </p:spPr>
      </p:cxnSp>
      <p:sp>
        <p:nvSpPr>
          <p:cNvPr id="282" name="Google Shape;282;p31"/>
          <p:cNvSpPr txBox="1"/>
          <p:nvPr/>
        </p:nvSpPr>
        <p:spPr>
          <a:xfrm>
            <a:off x="420100" y="2077475"/>
            <a:ext cx="1163100" cy="69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Coagulant pump</a:t>
            </a:r>
            <a:endParaRPr/>
          </a:p>
        </p:txBody>
      </p:sp>
      <p:sp>
        <p:nvSpPr>
          <p:cNvPr id="284" name="Google Shape;284;p31"/>
          <p:cNvSpPr txBox="1"/>
          <p:nvPr/>
        </p:nvSpPr>
        <p:spPr>
          <a:xfrm>
            <a:off x="7366325" y="2562225"/>
            <a:ext cx="11631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Humic acid pump</a:t>
            </a:r>
            <a:endParaRPr/>
          </a:p>
        </p:txBody>
      </p:sp>
      <p:cxnSp>
        <p:nvCxnSpPr>
          <p:cNvPr id="285" name="Google Shape;285;p31"/>
          <p:cNvCxnSpPr>
            <a:stCxn id="286" idx="3"/>
          </p:cNvCxnSpPr>
          <p:nvPr/>
        </p:nvCxnSpPr>
        <p:spPr>
          <a:xfrm flipH="1" rot="10800000">
            <a:off x="1550800" y="2330825"/>
            <a:ext cx="2432400" cy="825000"/>
          </a:xfrm>
          <a:prstGeom prst="straightConnector1">
            <a:avLst/>
          </a:prstGeom>
          <a:noFill/>
          <a:ln cap="flat" cmpd="sng" w="19050">
            <a:solidFill>
              <a:srgbClr val="FF0000"/>
            </a:solidFill>
            <a:prstDash val="solid"/>
            <a:round/>
            <a:headEnd len="med" w="med" type="none"/>
            <a:tailEnd len="med" w="med" type="triangle"/>
          </a:ln>
        </p:spPr>
      </p:cxnSp>
      <p:sp>
        <p:nvSpPr>
          <p:cNvPr id="286" name="Google Shape;286;p31"/>
          <p:cNvSpPr txBox="1"/>
          <p:nvPr/>
        </p:nvSpPr>
        <p:spPr>
          <a:xfrm>
            <a:off x="387700" y="2943125"/>
            <a:ext cx="11631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Water pump</a:t>
            </a:r>
            <a:endParaRPr/>
          </a:p>
        </p:txBody>
      </p:sp>
      <p:cxnSp>
        <p:nvCxnSpPr>
          <p:cNvPr id="287" name="Google Shape;287;p31"/>
          <p:cNvCxnSpPr>
            <a:stCxn id="288" idx="3"/>
          </p:cNvCxnSpPr>
          <p:nvPr/>
        </p:nvCxnSpPr>
        <p:spPr>
          <a:xfrm flipH="1" rot="10800000">
            <a:off x="1583200" y="3471700"/>
            <a:ext cx="2989800" cy="707700"/>
          </a:xfrm>
          <a:prstGeom prst="straightConnector1">
            <a:avLst/>
          </a:prstGeom>
          <a:noFill/>
          <a:ln cap="flat" cmpd="sng" w="19050">
            <a:solidFill>
              <a:srgbClr val="FF0000"/>
            </a:solidFill>
            <a:prstDash val="solid"/>
            <a:round/>
            <a:headEnd len="med" w="med" type="none"/>
            <a:tailEnd len="med" w="med" type="triangle"/>
          </a:ln>
        </p:spPr>
      </p:cxnSp>
      <p:sp>
        <p:nvSpPr>
          <p:cNvPr id="288" name="Google Shape;288;p31"/>
          <p:cNvSpPr txBox="1"/>
          <p:nvPr/>
        </p:nvSpPr>
        <p:spPr>
          <a:xfrm>
            <a:off x="355300" y="3966700"/>
            <a:ext cx="12279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Turbidimeter</a:t>
            </a:r>
            <a:endParaRPr/>
          </a:p>
        </p:txBody>
      </p:sp>
      <p:sp>
        <p:nvSpPr>
          <p:cNvPr id="289" name="Google Shape;289;p31"/>
          <p:cNvSpPr txBox="1"/>
          <p:nvPr/>
        </p:nvSpPr>
        <p:spPr>
          <a:xfrm>
            <a:off x="672025" y="1225650"/>
            <a:ext cx="8787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Water in</a:t>
            </a:r>
            <a:endParaRPr/>
          </a:p>
        </p:txBody>
      </p:sp>
      <p:cxnSp>
        <p:nvCxnSpPr>
          <p:cNvPr id="290" name="Google Shape;290;p31"/>
          <p:cNvCxnSpPr>
            <a:stCxn id="289" idx="3"/>
          </p:cNvCxnSpPr>
          <p:nvPr/>
        </p:nvCxnSpPr>
        <p:spPr>
          <a:xfrm>
            <a:off x="1550725" y="1438350"/>
            <a:ext cx="583500" cy="331800"/>
          </a:xfrm>
          <a:prstGeom prst="straightConnector1">
            <a:avLst/>
          </a:prstGeom>
          <a:noFill/>
          <a:ln cap="flat" cmpd="sng" w="19050">
            <a:solidFill>
              <a:srgbClr val="FF0000"/>
            </a:solidFill>
            <a:prstDash val="solid"/>
            <a:round/>
            <a:headEnd len="med" w="med" type="none"/>
            <a:tailEnd len="med" w="med" type="triangle"/>
          </a:ln>
        </p:spPr>
      </p:cxnSp>
      <p:sp>
        <p:nvSpPr>
          <p:cNvPr id="291" name="Google Shape;291;p31"/>
          <p:cNvSpPr txBox="1"/>
          <p:nvPr/>
        </p:nvSpPr>
        <p:spPr>
          <a:xfrm>
            <a:off x="7317150" y="1302463"/>
            <a:ext cx="1433400" cy="4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Wastewater out</a:t>
            </a:r>
            <a:endParaRPr/>
          </a:p>
        </p:txBody>
      </p:sp>
      <p:cxnSp>
        <p:nvCxnSpPr>
          <p:cNvPr id="292" name="Google Shape;292;p31"/>
          <p:cNvCxnSpPr>
            <a:stCxn id="291" idx="1"/>
          </p:cNvCxnSpPr>
          <p:nvPr/>
        </p:nvCxnSpPr>
        <p:spPr>
          <a:xfrm flipH="1">
            <a:off x="6264750" y="1504513"/>
            <a:ext cx="1052400" cy="1598700"/>
          </a:xfrm>
          <a:prstGeom prst="straightConnector1">
            <a:avLst/>
          </a:prstGeom>
          <a:noFill/>
          <a:ln cap="flat" cmpd="sng" w="19050">
            <a:solidFill>
              <a:srgbClr val="FF0000"/>
            </a:solidFill>
            <a:prstDash val="solid"/>
            <a:round/>
            <a:headEnd len="med" w="med" type="none"/>
            <a:tailEnd len="med" w="med" type="triangle"/>
          </a:ln>
        </p:spPr>
      </p:cxnSp>
      <p:sp>
        <p:nvSpPr>
          <p:cNvPr id="293" name="Google Shape;293;p31"/>
          <p:cNvSpPr txBox="1"/>
          <p:nvPr/>
        </p:nvSpPr>
        <p:spPr>
          <a:xfrm>
            <a:off x="7366325" y="3415131"/>
            <a:ext cx="1433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Flocculator</a:t>
            </a:r>
            <a:endParaRPr/>
          </a:p>
        </p:txBody>
      </p:sp>
      <p:cxnSp>
        <p:nvCxnSpPr>
          <p:cNvPr id="294" name="Google Shape;294;p31"/>
          <p:cNvCxnSpPr>
            <a:stCxn id="293" idx="1"/>
          </p:cNvCxnSpPr>
          <p:nvPr/>
        </p:nvCxnSpPr>
        <p:spPr>
          <a:xfrm rot="10800000">
            <a:off x="4612325" y="2802831"/>
            <a:ext cx="2754000" cy="825000"/>
          </a:xfrm>
          <a:prstGeom prst="straightConnector1">
            <a:avLst/>
          </a:prstGeom>
          <a:noFill/>
          <a:ln cap="flat" cmpd="sng" w="19050">
            <a:solidFill>
              <a:srgbClr val="FF0000"/>
            </a:solidFill>
            <a:prstDash val="solid"/>
            <a:round/>
            <a:headEnd len="med" w="med" type="none"/>
            <a:tailEnd len="med" w="med" type="triangle"/>
          </a:ln>
        </p:spPr>
      </p:cxnSp>
      <p:sp>
        <p:nvSpPr>
          <p:cNvPr id="295" name="Google Shape;295;p31"/>
          <p:cNvSpPr txBox="1"/>
          <p:nvPr/>
        </p:nvSpPr>
        <p:spPr>
          <a:xfrm>
            <a:off x="7366325" y="1894075"/>
            <a:ext cx="14334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Recirculator</a:t>
            </a:r>
            <a:endParaRPr/>
          </a:p>
        </p:txBody>
      </p:sp>
      <p:cxnSp>
        <p:nvCxnSpPr>
          <p:cNvPr id="296" name="Google Shape;296;p31"/>
          <p:cNvCxnSpPr>
            <a:stCxn id="295" idx="1"/>
          </p:cNvCxnSpPr>
          <p:nvPr/>
        </p:nvCxnSpPr>
        <p:spPr>
          <a:xfrm rot="10800000">
            <a:off x="5660825" y="1786525"/>
            <a:ext cx="1705500" cy="309600"/>
          </a:xfrm>
          <a:prstGeom prst="straightConnector1">
            <a:avLst/>
          </a:prstGeom>
          <a:noFill/>
          <a:ln cap="flat" cmpd="sng" w="19050">
            <a:solidFill>
              <a:srgbClr val="FF0000"/>
            </a:solidFill>
            <a:prstDash val="solid"/>
            <a:round/>
            <a:headEnd len="med" w="med" type="none"/>
            <a:tailEnd len="med" w="med" type="triangle"/>
          </a:ln>
        </p:spPr>
      </p:cxnSp>
      <p:sp>
        <p:nvSpPr>
          <p:cNvPr id="297" name="Google Shape;297;p31"/>
          <p:cNvSpPr txBox="1"/>
          <p:nvPr/>
        </p:nvSpPr>
        <p:spPr>
          <a:xfrm>
            <a:off x="1859450" y="4372750"/>
            <a:ext cx="429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3: Image of lab set-up and experimental design for Fall ’21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Table of Contents</a:t>
            </a:r>
            <a:endParaRPr b="0" i="0" sz="4000" u="none" cap="none" strike="noStrike">
              <a:solidFill>
                <a:srgbClr val="0B68FF"/>
              </a:solidFill>
              <a:latin typeface="Arial"/>
              <a:ea typeface="Arial"/>
              <a:cs typeface="Arial"/>
              <a:sym typeface="Arial"/>
            </a:endParaRPr>
          </a:p>
        </p:txBody>
      </p:sp>
      <p:pic>
        <p:nvPicPr>
          <p:cNvPr id="96" name="Google Shape;96;p14"/>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97" name="Google Shape;97;p14"/>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98" name="Google Shape;98;p14"/>
          <p:cNvSpPr txBox="1"/>
          <p:nvPr/>
        </p:nvSpPr>
        <p:spPr>
          <a:xfrm>
            <a:off x="795650" y="1027350"/>
            <a:ext cx="7308600" cy="2878200"/>
          </a:xfrm>
          <a:prstGeom prst="rect">
            <a:avLst/>
          </a:prstGeom>
          <a:noFill/>
          <a:ln>
            <a:noFill/>
          </a:ln>
        </p:spPr>
        <p:txBody>
          <a:bodyPr anchorCtr="0" anchor="t" bIns="91425" lIns="91425" spcFirstLastPara="1" rIns="91425" wrap="square" tIns="91425">
            <a:spAutoFit/>
          </a:bodyPr>
          <a:lstStyle/>
          <a:p>
            <a:pPr indent="-387350" lvl="0" marL="457200" rtl="0" algn="l">
              <a:lnSpc>
                <a:spcPct val="150000"/>
              </a:lnSpc>
              <a:spcBef>
                <a:spcPts val="0"/>
              </a:spcBef>
              <a:spcAft>
                <a:spcPts val="0"/>
              </a:spcAft>
              <a:buSzPts val="2500"/>
              <a:buAutoNum type="arabicParenR"/>
            </a:pPr>
            <a:r>
              <a:rPr lang="en-US" sz="2500"/>
              <a:t>Background</a:t>
            </a:r>
            <a:endParaRPr sz="2500"/>
          </a:p>
          <a:p>
            <a:pPr indent="-387350" lvl="0" marL="457200" rtl="0" algn="l">
              <a:lnSpc>
                <a:spcPct val="150000"/>
              </a:lnSpc>
              <a:spcBef>
                <a:spcPts val="0"/>
              </a:spcBef>
              <a:spcAft>
                <a:spcPts val="0"/>
              </a:spcAft>
              <a:buSzPts val="2500"/>
              <a:buAutoNum type="arabicParenR"/>
            </a:pPr>
            <a:r>
              <a:rPr lang="en-US" sz="2500"/>
              <a:t>Previous Work</a:t>
            </a:r>
            <a:endParaRPr sz="2500"/>
          </a:p>
          <a:p>
            <a:pPr indent="-387350" lvl="0" marL="457200" rtl="0" algn="l">
              <a:lnSpc>
                <a:spcPct val="150000"/>
              </a:lnSpc>
              <a:spcBef>
                <a:spcPts val="0"/>
              </a:spcBef>
              <a:spcAft>
                <a:spcPts val="0"/>
              </a:spcAft>
              <a:buSzPts val="2500"/>
              <a:buAutoNum type="arabicParenR"/>
            </a:pPr>
            <a:r>
              <a:rPr lang="en-US" sz="2500"/>
              <a:t>Experimental Design</a:t>
            </a:r>
            <a:endParaRPr sz="2500"/>
          </a:p>
          <a:p>
            <a:pPr indent="-387350" lvl="0" marL="457200" rtl="0" algn="l">
              <a:lnSpc>
                <a:spcPct val="150000"/>
              </a:lnSpc>
              <a:spcBef>
                <a:spcPts val="0"/>
              </a:spcBef>
              <a:spcAft>
                <a:spcPts val="0"/>
              </a:spcAft>
              <a:buSzPts val="2500"/>
              <a:buAutoNum type="arabicParenR"/>
            </a:pPr>
            <a:r>
              <a:rPr lang="en-US" sz="2500"/>
              <a:t>Challenges</a:t>
            </a:r>
            <a:endParaRPr sz="2500"/>
          </a:p>
          <a:p>
            <a:pPr indent="-387350" lvl="0" marL="457200" rtl="0" algn="l">
              <a:lnSpc>
                <a:spcPct val="150000"/>
              </a:lnSpc>
              <a:spcBef>
                <a:spcPts val="0"/>
              </a:spcBef>
              <a:spcAft>
                <a:spcPts val="0"/>
              </a:spcAft>
              <a:buSzPts val="2500"/>
              <a:buAutoNum type="arabicParenR"/>
            </a:pPr>
            <a:r>
              <a:rPr lang="en-US" sz="2500"/>
              <a:t>Future Work</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sp>
        <p:nvSpPr>
          <p:cNvPr id="104" name="Google Shape;104;p15"/>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lnSpc>
                <a:spcPct val="100000"/>
              </a:lnSpc>
              <a:spcBef>
                <a:spcPts val="0"/>
              </a:spcBef>
              <a:spcAft>
                <a:spcPts val="0"/>
              </a:spcAft>
              <a:buClr>
                <a:srgbClr val="000000"/>
              </a:buClr>
              <a:buSzPts val="1000"/>
              <a:buFont typeface="Arial"/>
              <a:buNone/>
            </a:pPr>
            <a:r>
              <a:t/>
            </a:r>
            <a:endParaRPr b="1" sz="1000">
              <a:solidFill>
                <a:srgbClr val="0B68FF"/>
              </a:solidFill>
            </a:endParaRPr>
          </a:p>
        </p:txBody>
      </p:sp>
      <p:pic>
        <p:nvPicPr>
          <p:cNvPr id="105" name="Google Shape;105;p15"/>
          <p:cNvPicPr preferRelativeResize="0"/>
          <p:nvPr/>
        </p:nvPicPr>
        <p:blipFill rotWithShape="1">
          <a:blip r:embed="rId3">
            <a:alphaModFix/>
          </a:blip>
          <a:srcRect b="0" l="0" r="0" t="0"/>
          <a:stretch/>
        </p:blipFill>
        <p:spPr>
          <a:xfrm>
            <a:off x="7196613" y="76300"/>
            <a:ext cx="1869625" cy="593200"/>
          </a:xfrm>
          <a:prstGeom prst="rect">
            <a:avLst/>
          </a:prstGeom>
          <a:noFill/>
          <a:ln>
            <a:noFill/>
          </a:ln>
        </p:spPr>
      </p:pic>
      <p:pic>
        <p:nvPicPr>
          <p:cNvPr id="106" name="Google Shape;106;p15"/>
          <p:cNvPicPr preferRelativeResize="0"/>
          <p:nvPr/>
        </p:nvPicPr>
        <p:blipFill>
          <a:blip r:embed="rId4">
            <a:alphaModFix/>
          </a:blip>
          <a:stretch>
            <a:fillRect/>
          </a:stretch>
        </p:blipFill>
        <p:spPr>
          <a:xfrm>
            <a:off x="4949825" y="1187325"/>
            <a:ext cx="3914375" cy="2440175"/>
          </a:xfrm>
          <a:prstGeom prst="rect">
            <a:avLst/>
          </a:prstGeom>
          <a:noFill/>
          <a:ln>
            <a:noFill/>
          </a:ln>
        </p:spPr>
      </p:pic>
      <p:sp>
        <p:nvSpPr>
          <p:cNvPr id="107" name="Google Shape;107;p15"/>
          <p:cNvSpPr txBox="1"/>
          <p:nvPr/>
        </p:nvSpPr>
        <p:spPr>
          <a:xfrm>
            <a:off x="330725" y="884325"/>
            <a:ext cx="4695300" cy="3617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1800">
                <a:solidFill>
                  <a:schemeClr val="dk1"/>
                </a:solidFill>
                <a:latin typeface="Calibri"/>
                <a:ea typeface="Calibri"/>
                <a:cs typeface="Calibri"/>
                <a:sym typeface="Calibri"/>
              </a:rPr>
              <a:t>Humic Acid- Dissolved Organic Matter</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Creates: </a:t>
            </a:r>
            <a:endParaRPr sz="1800">
              <a:solidFill>
                <a:schemeClr val="dk1"/>
              </a:solidFill>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AutoNum type="arabicPeriod"/>
            </a:pPr>
            <a:r>
              <a:rPr lang="en-US" sz="1800">
                <a:solidFill>
                  <a:schemeClr val="dk1"/>
                </a:solidFill>
                <a:highlight>
                  <a:srgbClr val="FFFFFF"/>
                </a:highlight>
                <a:latin typeface="Calibri"/>
                <a:ea typeface="Calibri"/>
                <a:cs typeface="Calibri"/>
                <a:sym typeface="Calibri"/>
              </a:rPr>
              <a:t>c</a:t>
            </a:r>
            <a:r>
              <a:rPr lang="en-US" sz="1800">
                <a:solidFill>
                  <a:schemeClr val="dk1"/>
                </a:solidFill>
                <a:highlight>
                  <a:srgbClr val="FFFFFF"/>
                </a:highlight>
                <a:latin typeface="Calibri"/>
                <a:ea typeface="Calibri"/>
                <a:cs typeface="Calibri"/>
                <a:sym typeface="Calibri"/>
              </a:rPr>
              <a:t>olor, taste and odor problems</a:t>
            </a:r>
            <a:endParaRPr sz="1800">
              <a:solidFill>
                <a:schemeClr val="dk1"/>
              </a:solidFill>
              <a:highlight>
                <a:srgbClr val="FFFFFF"/>
              </a:highlight>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AutoNum type="arabicPeriod"/>
            </a:pPr>
            <a:r>
              <a:rPr lang="en-US" sz="1800">
                <a:solidFill>
                  <a:schemeClr val="dk1"/>
                </a:solidFill>
                <a:highlight>
                  <a:schemeClr val="lt1"/>
                </a:highlight>
                <a:latin typeface="Calibri"/>
                <a:ea typeface="Calibri"/>
                <a:cs typeface="Calibri"/>
                <a:sym typeface="Calibri"/>
              </a:rPr>
              <a:t>increased levels of complexed heavy metals and adsorbed organic pollutants</a:t>
            </a:r>
            <a:endParaRPr sz="1800">
              <a:solidFill>
                <a:schemeClr val="dk1"/>
              </a:solidFill>
              <a:highlight>
                <a:srgbClr val="FFFFFF"/>
              </a:highlight>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Reacts with chlorine during chlorination - produces harmful byproducts to humans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lang="en-US" sz="1800">
                <a:solidFill>
                  <a:schemeClr val="dk1"/>
                </a:solidFill>
                <a:highlight>
                  <a:schemeClr val="lt1"/>
                </a:highlight>
                <a:latin typeface="Calibri"/>
                <a:ea typeface="Calibri"/>
                <a:cs typeface="Calibri"/>
                <a:sym typeface="Calibri"/>
              </a:rPr>
              <a:t>→ Increased coagulant and disinfectant doses are needed for its removal </a:t>
            </a:r>
            <a:endParaRPr sz="1800">
              <a:solidFill>
                <a:schemeClr val="dk1"/>
              </a:solidFill>
              <a:latin typeface="Calibri"/>
              <a:ea typeface="Calibri"/>
              <a:cs typeface="Calibri"/>
              <a:sym typeface="Calibri"/>
            </a:endParaRPr>
          </a:p>
        </p:txBody>
      </p:sp>
      <p:sp>
        <p:nvSpPr>
          <p:cNvPr id="108" name="Google Shape;108;p15"/>
          <p:cNvSpPr txBox="1"/>
          <p:nvPr/>
        </p:nvSpPr>
        <p:spPr>
          <a:xfrm>
            <a:off x="5242650" y="3627500"/>
            <a:ext cx="343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 Diagram of the formation/ life of dissolved organic material</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nvSpPr>
        <p:spPr>
          <a:xfrm>
            <a:off x="319450" y="892850"/>
            <a:ext cx="4317300" cy="68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500">
                <a:latin typeface="Calibri"/>
                <a:ea typeface="Calibri"/>
                <a:cs typeface="Calibri"/>
                <a:sym typeface="Calibri"/>
              </a:rPr>
              <a:t>Table I.</a:t>
            </a:r>
            <a:r>
              <a:rPr lang="en-US" sz="1500">
                <a:latin typeface="Calibri"/>
                <a:ea typeface="Calibri"/>
                <a:cs typeface="Calibri"/>
                <a:sym typeface="Calibri"/>
              </a:rPr>
              <a:t> Humic acid and coagulant concentrations tested in </a:t>
            </a:r>
            <a:r>
              <a:rPr lang="en-US" sz="1500">
                <a:latin typeface="Calibri"/>
                <a:ea typeface="Calibri"/>
                <a:cs typeface="Calibri"/>
                <a:sym typeface="Calibri"/>
              </a:rPr>
              <a:t>Fall ‘17 and Spring ‘18.</a:t>
            </a:r>
            <a:endParaRPr i="0" sz="1500" u="none" cap="none" strike="noStrike">
              <a:latin typeface="Calibri"/>
              <a:ea typeface="Calibri"/>
              <a:cs typeface="Calibri"/>
              <a:sym typeface="Calibri"/>
            </a:endParaRPr>
          </a:p>
        </p:txBody>
      </p:sp>
      <p:sp>
        <p:nvSpPr>
          <p:cNvPr id="114" name="Google Shape;114;p16"/>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spcBef>
                <a:spcPts val="0"/>
              </a:spcBef>
              <a:spcAft>
                <a:spcPts val="0"/>
              </a:spcAft>
              <a:buNone/>
            </a:pPr>
            <a:r>
              <a:t/>
            </a:r>
            <a:endParaRPr b="1" sz="1000">
              <a:solidFill>
                <a:srgbClr val="0B68FF"/>
              </a:solidFill>
            </a:endParaRPr>
          </a:p>
        </p:txBody>
      </p:sp>
      <p:sp>
        <p:nvSpPr>
          <p:cNvPr id="115" name="Google Shape;115;p16"/>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Previous Work</a:t>
            </a:r>
            <a:endParaRPr b="0" i="0" sz="4000" u="none" cap="none" strike="noStrike">
              <a:solidFill>
                <a:srgbClr val="0B68FF"/>
              </a:solidFill>
              <a:latin typeface="Arial"/>
              <a:ea typeface="Arial"/>
              <a:cs typeface="Arial"/>
              <a:sym typeface="Arial"/>
            </a:endParaRPr>
          </a:p>
        </p:txBody>
      </p:sp>
      <p:pic>
        <p:nvPicPr>
          <p:cNvPr id="116" name="Google Shape;116;p16"/>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17" name="Google Shape;117;p16"/>
          <p:cNvPicPr preferRelativeResize="0"/>
          <p:nvPr/>
        </p:nvPicPr>
        <p:blipFill rotWithShape="1">
          <a:blip r:embed="rId4">
            <a:alphaModFix/>
          </a:blip>
          <a:srcRect b="0" l="0" r="1009" t="0"/>
          <a:stretch/>
        </p:blipFill>
        <p:spPr>
          <a:xfrm>
            <a:off x="4580863" y="1100675"/>
            <a:ext cx="4273574" cy="2707599"/>
          </a:xfrm>
          <a:prstGeom prst="rect">
            <a:avLst/>
          </a:prstGeom>
          <a:noFill/>
          <a:ln>
            <a:noFill/>
          </a:ln>
        </p:spPr>
      </p:pic>
      <p:graphicFrame>
        <p:nvGraphicFramePr>
          <p:cNvPr id="118" name="Google Shape;118;p16"/>
          <p:cNvGraphicFramePr/>
          <p:nvPr/>
        </p:nvGraphicFramePr>
        <p:xfrm>
          <a:off x="395650" y="1513150"/>
          <a:ext cx="3000000" cy="3000000"/>
        </p:xfrm>
        <a:graphic>
          <a:graphicData uri="http://schemas.openxmlformats.org/drawingml/2006/table">
            <a:tbl>
              <a:tblPr>
                <a:noFill/>
                <a:tableStyleId>{A53813F0-F99B-470F-A7B4-0B7E0C6FC655}</a:tableStyleId>
              </a:tblPr>
              <a:tblGrid>
                <a:gridCol w="1964900"/>
                <a:gridCol w="1737225"/>
              </a:tblGrid>
              <a:tr h="381000">
                <a:tc>
                  <a:txBody>
                    <a:bodyPr/>
                    <a:lstStyle/>
                    <a:p>
                      <a:pPr indent="0" lvl="0" marL="0" rtl="0" algn="l">
                        <a:spcBef>
                          <a:spcPts val="0"/>
                        </a:spcBef>
                        <a:spcAft>
                          <a:spcPts val="0"/>
                        </a:spcAft>
                        <a:buNone/>
                      </a:pPr>
                      <a:r>
                        <a:rPr lang="en-US"/>
                        <a:t>Concentration of Humic Acid (mg/L)</a:t>
                      </a:r>
                      <a:endParaRPr/>
                    </a:p>
                  </a:txBody>
                  <a:tcPr marT="91425" marB="91425" marR="91425" marL="91425"/>
                </a:tc>
                <a:tc>
                  <a:txBody>
                    <a:bodyPr/>
                    <a:lstStyle/>
                    <a:p>
                      <a:pPr indent="0" lvl="0" marL="0" rtl="0" algn="l">
                        <a:spcBef>
                          <a:spcPts val="0"/>
                        </a:spcBef>
                        <a:spcAft>
                          <a:spcPts val="0"/>
                        </a:spcAft>
                        <a:buNone/>
                      </a:pPr>
                      <a:r>
                        <a:rPr lang="en-US"/>
                        <a:t>Optimal Coagulant Dosage (mg/L)</a:t>
                      </a:r>
                      <a:endParaRPr/>
                    </a:p>
                  </a:txBody>
                  <a:tcPr marT="91425" marB="91425" marR="91425" marL="91425"/>
                </a:tc>
              </a:tr>
              <a:tr h="381000">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1.6 - 1.8</a:t>
                      </a:r>
                      <a:endParaRPr/>
                    </a:p>
                  </a:txBody>
                  <a:tcPr marT="91425" marB="91425" marR="91425" marL="91425"/>
                </a:tc>
              </a:tr>
              <a:tr h="381000">
                <a:tc>
                  <a:txBody>
                    <a:bodyPr/>
                    <a:lstStyle/>
                    <a:p>
                      <a:pPr indent="0" lvl="0" marL="0" rtl="0" algn="l">
                        <a:spcBef>
                          <a:spcPts val="0"/>
                        </a:spcBef>
                        <a:spcAft>
                          <a:spcPts val="0"/>
                        </a:spcAft>
                        <a:buNone/>
                      </a:pPr>
                      <a:r>
                        <a:rPr lang="en-US"/>
                        <a:t>10</a:t>
                      </a:r>
                      <a:endParaRPr/>
                    </a:p>
                  </a:txBody>
                  <a:tcPr marT="91425" marB="91425" marR="91425" marL="91425"/>
                </a:tc>
                <a:tc>
                  <a:txBody>
                    <a:bodyPr/>
                    <a:lstStyle/>
                    <a:p>
                      <a:pPr indent="0" lvl="0" marL="0" rtl="0" algn="l">
                        <a:spcBef>
                          <a:spcPts val="0"/>
                        </a:spcBef>
                        <a:spcAft>
                          <a:spcPts val="0"/>
                        </a:spcAft>
                        <a:buNone/>
                      </a:pPr>
                      <a:r>
                        <a:rPr lang="en-US"/>
                        <a:t>1.3</a:t>
                      </a:r>
                      <a:endParaRPr/>
                    </a:p>
                  </a:txBody>
                  <a:tcPr marT="91425" marB="91425" marR="91425" marL="91425"/>
                </a:tc>
              </a:tr>
            </a:tbl>
          </a:graphicData>
        </a:graphic>
      </p:graphicFrame>
      <p:sp>
        <p:nvSpPr>
          <p:cNvPr id="119" name="Google Shape;119;p16"/>
          <p:cNvSpPr txBox="1"/>
          <p:nvPr/>
        </p:nvSpPr>
        <p:spPr>
          <a:xfrm>
            <a:off x="360800" y="2949075"/>
            <a:ext cx="4134000" cy="17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Fall ‘18:</a:t>
            </a:r>
            <a:endParaRPr sz="18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US" sz="1700">
                <a:latin typeface="Calibri"/>
                <a:ea typeface="Calibri"/>
                <a:cs typeface="Calibri"/>
                <a:sym typeface="Calibri"/>
              </a:rPr>
              <a:t>Negative relationship between coagulant dosage and humic acid concentration</a:t>
            </a:r>
            <a:endParaRPr sz="1700">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lang="en-US" sz="1700">
                <a:highlight>
                  <a:srgbClr val="FFFFFF"/>
                </a:highlight>
                <a:latin typeface="Calibri"/>
                <a:ea typeface="Calibri"/>
                <a:cs typeface="Calibri"/>
                <a:sym typeface="Calibri"/>
              </a:rPr>
              <a:t>Experiments took too long to reach steady state</a:t>
            </a:r>
            <a:endParaRPr sz="1700">
              <a:highlight>
                <a:srgbClr val="FFFFFF"/>
              </a:highlight>
              <a:latin typeface="Calibri"/>
              <a:ea typeface="Calibri"/>
              <a:cs typeface="Calibri"/>
              <a:sym typeface="Calibri"/>
            </a:endParaRPr>
          </a:p>
        </p:txBody>
      </p:sp>
      <p:sp>
        <p:nvSpPr>
          <p:cNvPr id="120" name="Google Shape;120;p16"/>
          <p:cNvSpPr txBox="1"/>
          <p:nvPr/>
        </p:nvSpPr>
        <p:spPr>
          <a:xfrm>
            <a:off x="4678088" y="3808275"/>
            <a:ext cx="392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2: Absorbance vs. Time Data from Fall ’17/ Spring ‘18 for 5 mg/L of humic acid with various coagulant dosages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spcBef>
                <a:spcPts val="0"/>
              </a:spcBef>
              <a:spcAft>
                <a:spcPts val="0"/>
              </a:spcAft>
              <a:buNone/>
            </a:pPr>
            <a:r>
              <a:t/>
            </a:r>
            <a:endParaRPr b="1" sz="1000">
              <a:solidFill>
                <a:srgbClr val="0B68FF"/>
              </a:solidFill>
            </a:endParaRPr>
          </a:p>
        </p:txBody>
      </p:sp>
      <p:sp>
        <p:nvSpPr>
          <p:cNvPr id="126" name="Google Shape;126;p17"/>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Previous Work</a:t>
            </a:r>
            <a:endParaRPr b="0" i="0" sz="4000" u="none" cap="none" strike="noStrike">
              <a:solidFill>
                <a:srgbClr val="0B68FF"/>
              </a:solidFill>
              <a:latin typeface="Arial"/>
              <a:ea typeface="Arial"/>
              <a:cs typeface="Arial"/>
              <a:sym typeface="Arial"/>
            </a:endParaRPr>
          </a:p>
        </p:txBody>
      </p:sp>
      <p:pic>
        <p:nvPicPr>
          <p:cNvPr id="127" name="Google Shape;127;p1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28" name="Google Shape;128;p17"/>
          <p:cNvSpPr txBox="1"/>
          <p:nvPr/>
        </p:nvSpPr>
        <p:spPr>
          <a:xfrm>
            <a:off x="461800" y="1068200"/>
            <a:ext cx="3481500" cy="25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Fall ‘19 and Spring ‘20</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Flocs take a long time to form</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rPr>
              <a:t>t higher coagulant dosages around 2-3 mg/L there was very little change of absorbance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9" name="Google Shape;129;p17"/>
          <p:cNvPicPr preferRelativeResize="0"/>
          <p:nvPr/>
        </p:nvPicPr>
        <p:blipFill>
          <a:blip r:embed="rId4">
            <a:alphaModFix/>
          </a:blip>
          <a:stretch>
            <a:fillRect/>
          </a:stretch>
        </p:blipFill>
        <p:spPr>
          <a:xfrm>
            <a:off x="4509450" y="1154539"/>
            <a:ext cx="4168575" cy="2838524"/>
          </a:xfrm>
          <a:prstGeom prst="rect">
            <a:avLst/>
          </a:prstGeom>
          <a:noFill/>
          <a:ln>
            <a:noFill/>
          </a:ln>
        </p:spPr>
      </p:pic>
      <p:sp>
        <p:nvSpPr>
          <p:cNvPr id="130" name="Google Shape;130;p17"/>
          <p:cNvSpPr txBox="1"/>
          <p:nvPr/>
        </p:nvSpPr>
        <p:spPr>
          <a:xfrm>
            <a:off x="4516250" y="3972200"/>
            <a:ext cx="412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000">
                <a:solidFill>
                  <a:schemeClr val="dk1"/>
                </a:solidFill>
              </a:rPr>
              <a:t>Figure 3: Absorbance vs. Time Data from Fall’19  for 15 mg/L at various coagulant dosages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spcBef>
                <a:spcPts val="0"/>
              </a:spcBef>
              <a:spcAft>
                <a:spcPts val="0"/>
              </a:spcAft>
              <a:buNone/>
            </a:pPr>
            <a:r>
              <a:t/>
            </a:r>
            <a:endParaRPr b="1" sz="1000">
              <a:solidFill>
                <a:srgbClr val="0B68FF"/>
              </a:solidFill>
            </a:endParaRPr>
          </a:p>
        </p:txBody>
      </p:sp>
      <p:sp>
        <p:nvSpPr>
          <p:cNvPr id="136" name="Google Shape;136;p18"/>
          <p:cNvSpPr txBox="1"/>
          <p:nvPr/>
        </p:nvSpPr>
        <p:spPr>
          <a:xfrm>
            <a:off x="108724" y="261825"/>
            <a:ext cx="55365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Previous Work</a:t>
            </a:r>
            <a:endParaRPr b="0" i="0" sz="4000" u="none" cap="none" strike="noStrike">
              <a:solidFill>
                <a:srgbClr val="0B68FF"/>
              </a:solidFill>
              <a:latin typeface="Arial"/>
              <a:ea typeface="Arial"/>
              <a:cs typeface="Arial"/>
              <a:sym typeface="Arial"/>
            </a:endParaRPr>
          </a:p>
        </p:txBody>
      </p:sp>
      <p:pic>
        <p:nvPicPr>
          <p:cNvPr id="137" name="Google Shape;137;p18"/>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38" name="Google Shape;138;p18"/>
          <p:cNvPicPr preferRelativeResize="0"/>
          <p:nvPr/>
        </p:nvPicPr>
        <p:blipFill>
          <a:blip r:embed="rId4">
            <a:alphaModFix/>
          </a:blip>
          <a:stretch>
            <a:fillRect/>
          </a:stretch>
        </p:blipFill>
        <p:spPr>
          <a:xfrm>
            <a:off x="190675" y="1019975"/>
            <a:ext cx="4306358" cy="2932350"/>
          </a:xfrm>
          <a:prstGeom prst="rect">
            <a:avLst/>
          </a:prstGeom>
          <a:noFill/>
          <a:ln>
            <a:noFill/>
          </a:ln>
        </p:spPr>
      </p:pic>
      <p:pic>
        <p:nvPicPr>
          <p:cNvPr id="139" name="Google Shape;139;p18"/>
          <p:cNvPicPr preferRelativeResize="0"/>
          <p:nvPr/>
        </p:nvPicPr>
        <p:blipFill>
          <a:blip r:embed="rId5">
            <a:alphaModFix/>
          </a:blip>
          <a:stretch>
            <a:fillRect/>
          </a:stretch>
        </p:blipFill>
        <p:spPr>
          <a:xfrm>
            <a:off x="4588500" y="1019975"/>
            <a:ext cx="4306350" cy="2932345"/>
          </a:xfrm>
          <a:prstGeom prst="rect">
            <a:avLst/>
          </a:prstGeom>
          <a:noFill/>
          <a:ln>
            <a:noFill/>
          </a:ln>
        </p:spPr>
      </p:pic>
      <p:sp>
        <p:nvSpPr>
          <p:cNvPr id="140" name="Google Shape;140;p18"/>
          <p:cNvSpPr txBox="1"/>
          <p:nvPr/>
        </p:nvSpPr>
        <p:spPr>
          <a:xfrm>
            <a:off x="190675" y="4011775"/>
            <a:ext cx="412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Figure 4: Absorbance vs. Time Data from Fall’19  for 20 mg/L at various coagulant dosages</a:t>
            </a:r>
            <a:endParaRPr sz="1000"/>
          </a:p>
        </p:txBody>
      </p:sp>
      <p:sp>
        <p:nvSpPr>
          <p:cNvPr id="141" name="Google Shape;141;p18"/>
          <p:cNvSpPr txBox="1"/>
          <p:nvPr/>
        </p:nvSpPr>
        <p:spPr>
          <a:xfrm>
            <a:off x="4593775" y="4011775"/>
            <a:ext cx="412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Figure 5: Absorbance vs. Time Data from Fall’19  for 25 mg/L at various coagulant dosages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nvSpPr>
        <p:spPr>
          <a:xfrm>
            <a:off x="108725" y="185624"/>
            <a:ext cx="5398200" cy="691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Clr>
                <a:srgbClr val="000000"/>
              </a:buClr>
              <a:buSzPts val="4000"/>
              <a:buFont typeface="Arial"/>
              <a:buNone/>
            </a:pPr>
            <a:r>
              <a:rPr lang="en-US" sz="4000">
                <a:solidFill>
                  <a:srgbClr val="0B68FF"/>
                </a:solidFill>
              </a:rPr>
              <a:t>Experimental Design</a:t>
            </a:r>
            <a:endParaRPr b="0" i="0" sz="4000" u="none" cap="none" strike="noStrike">
              <a:solidFill>
                <a:srgbClr val="0B68FF"/>
              </a:solidFill>
              <a:latin typeface="Arial"/>
              <a:ea typeface="Arial"/>
              <a:cs typeface="Arial"/>
              <a:sym typeface="Arial"/>
            </a:endParaRPr>
          </a:p>
        </p:txBody>
      </p:sp>
      <p:sp>
        <p:nvSpPr>
          <p:cNvPr id="147" name="Google Shape;147;p19"/>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1" lang="en-US" sz="1000">
                <a:solidFill>
                  <a:srgbClr val="0B68FF"/>
                </a:solidFill>
              </a:rPr>
              <a:t>Humic Acid </a:t>
            </a:r>
            <a:r>
              <a:rPr b="1" lang="en-US" sz="1000">
                <a:solidFill>
                  <a:srgbClr val="0B68FF"/>
                </a:solidFill>
              </a:rPr>
              <a:t>Removal </a:t>
            </a:r>
            <a:r>
              <a:rPr b="1" lang="en-US" sz="1000">
                <a:solidFill>
                  <a:srgbClr val="0B68FF"/>
                </a:solidFill>
              </a:rPr>
              <a:t>| Research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rtl="0" algn="r">
              <a:spcBef>
                <a:spcPts val="0"/>
              </a:spcBef>
              <a:spcAft>
                <a:spcPts val="0"/>
              </a:spcAft>
              <a:buClr>
                <a:schemeClr val="dk1"/>
              </a:buClr>
              <a:buFont typeface="Arial"/>
              <a:buNone/>
            </a:pPr>
            <a:r>
              <a:t/>
            </a:r>
            <a:endParaRPr b="1" sz="1000">
              <a:solidFill>
                <a:srgbClr val="0B68FF"/>
              </a:solidFill>
            </a:endParaRPr>
          </a:p>
          <a:p>
            <a:pPr indent="0" lvl="0" marL="0" marR="0" rtl="0" algn="r">
              <a:lnSpc>
                <a:spcPct val="100000"/>
              </a:lnSpc>
              <a:spcBef>
                <a:spcPts val="0"/>
              </a:spcBef>
              <a:spcAft>
                <a:spcPts val="0"/>
              </a:spcAft>
              <a:buClr>
                <a:srgbClr val="000000"/>
              </a:buClr>
              <a:buSzPts val="1000"/>
              <a:buFont typeface="Arial"/>
              <a:buNone/>
            </a:pPr>
            <a:r>
              <a:t/>
            </a:r>
            <a:endParaRPr b="1" sz="1000">
              <a:solidFill>
                <a:srgbClr val="0B68FF"/>
              </a:solidFill>
            </a:endParaRPr>
          </a:p>
        </p:txBody>
      </p:sp>
      <p:pic>
        <p:nvPicPr>
          <p:cNvPr id="148" name="Google Shape;148;p19"/>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49" name="Google Shape;149;p19"/>
          <p:cNvPicPr preferRelativeResize="0"/>
          <p:nvPr/>
        </p:nvPicPr>
        <p:blipFill rotWithShape="1">
          <a:blip r:embed="rId4">
            <a:alphaModFix/>
          </a:blip>
          <a:srcRect b="8035" l="0" r="0" t="2487"/>
          <a:stretch/>
        </p:blipFill>
        <p:spPr>
          <a:xfrm>
            <a:off x="1930125" y="877113"/>
            <a:ext cx="5272724" cy="3538376"/>
          </a:xfrm>
          <a:prstGeom prst="rect">
            <a:avLst/>
          </a:prstGeom>
          <a:noFill/>
          <a:ln>
            <a:noFill/>
          </a:ln>
        </p:spPr>
      </p:pic>
      <p:cxnSp>
        <p:nvCxnSpPr>
          <p:cNvPr id="150" name="Google Shape;150;p19"/>
          <p:cNvCxnSpPr>
            <a:stCxn id="151" idx="3"/>
          </p:cNvCxnSpPr>
          <p:nvPr/>
        </p:nvCxnSpPr>
        <p:spPr>
          <a:xfrm flipH="1" rot="10800000">
            <a:off x="1577675" y="2137913"/>
            <a:ext cx="905100" cy="308700"/>
          </a:xfrm>
          <a:prstGeom prst="straightConnector1">
            <a:avLst/>
          </a:prstGeom>
          <a:noFill/>
          <a:ln cap="flat" cmpd="sng" w="19050">
            <a:solidFill>
              <a:srgbClr val="FF0000"/>
            </a:solidFill>
            <a:prstDash val="solid"/>
            <a:round/>
            <a:headEnd len="med" w="med" type="none"/>
            <a:tailEnd len="med" w="med" type="triangle"/>
          </a:ln>
        </p:spPr>
      </p:cxnSp>
      <p:cxnSp>
        <p:nvCxnSpPr>
          <p:cNvPr id="152" name="Google Shape;152;p19"/>
          <p:cNvCxnSpPr/>
          <p:nvPr/>
        </p:nvCxnSpPr>
        <p:spPr>
          <a:xfrm rot="10800000">
            <a:off x="4951200" y="2462363"/>
            <a:ext cx="2409600" cy="527400"/>
          </a:xfrm>
          <a:prstGeom prst="straightConnector1">
            <a:avLst/>
          </a:prstGeom>
          <a:noFill/>
          <a:ln cap="flat" cmpd="sng" w="19050">
            <a:solidFill>
              <a:srgbClr val="FF0000"/>
            </a:solidFill>
            <a:prstDash val="solid"/>
            <a:round/>
            <a:headEnd len="med" w="med" type="none"/>
            <a:tailEnd len="med" w="med" type="triangle"/>
          </a:ln>
        </p:spPr>
      </p:cxnSp>
      <p:sp>
        <p:nvSpPr>
          <p:cNvPr id="151" name="Google Shape;151;p19"/>
          <p:cNvSpPr txBox="1"/>
          <p:nvPr/>
        </p:nvSpPr>
        <p:spPr>
          <a:xfrm>
            <a:off x="414575" y="2100863"/>
            <a:ext cx="1163100" cy="69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Coagulant pump</a:t>
            </a:r>
            <a:endParaRPr/>
          </a:p>
        </p:txBody>
      </p:sp>
      <p:sp>
        <p:nvSpPr>
          <p:cNvPr id="153" name="Google Shape;153;p19"/>
          <p:cNvSpPr txBox="1"/>
          <p:nvPr/>
        </p:nvSpPr>
        <p:spPr>
          <a:xfrm>
            <a:off x="7360800" y="2585613"/>
            <a:ext cx="11631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Humic acid pump</a:t>
            </a:r>
            <a:endParaRPr/>
          </a:p>
        </p:txBody>
      </p:sp>
      <p:cxnSp>
        <p:nvCxnSpPr>
          <p:cNvPr id="154" name="Google Shape;154;p19"/>
          <p:cNvCxnSpPr>
            <a:stCxn id="155" idx="3"/>
          </p:cNvCxnSpPr>
          <p:nvPr/>
        </p:nvCxnSpPr>
        <p:spPr>
          <a:xfrm flipH="1" rot="10800000">
            <a:off x="1545275" y="2354213"/>
            <a:ext cx="2432400" cy="825000"/>
          </a:xfrm>
          <a:prstGeom prst="straightConnector1">
            <a:avLst/>
          </a:prstGeom>
          <a:noFill/>
          <a:ln cap="flat" cmpd="sng" w="19050">
            <a:solidFill>
              <a:srgbClr val="FF0000"/>
            </a:solidFill>
            <a:prstDash val="solid"/>
            <a:round/>
            <a:headEnd len="med" w="med" type="none"/>
            <a:tailEnd len="med" w="med" type="triangle"/>
          </a:ln>
        </p:spPr>
      </p:cxnSp>
      <p:sp>
        <p:nvSpPr>
          <p:cNvPr id="155" name="Google Shape;155;p19"/>
          <p:cNvSpPr txBox="1"/>
          <p:nvPr/>
        </p:nvSpPr>
        <p:spPr>
          <a:xfrm>
            <a:off x="382175" y="2966513"/>
            <a:ext cx="11631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Water pump</a:t>
            </a:r>
            <a:endParaRPr/>
          </a:p>
        </p:txBody>
      </p:sp>
      <p:cxnSp>
        <p:nvCxnSpPr>
          <p:cNvPr id="156" name="Google Shape;156;p19"/>
          <p:cNvCxnSpPr>
            <a:stCxn id="157" idx="3"/>
          </p:cNvCxnSpPr>
          <p:nvPr/>
        </p:nvCxnSpPr>
        <p:spPr>
          <a:xfrm flipH="1" rot="10800000">
            <a:off x="1577675" y="3495088"/>
            <a:ext cx="2989800" cy="707700"/>
          </a:xfrm>
          <a:prstGeom prst="straightConnector1">
            <a:avLst/>
          </a:prstGeom>
          <a:noFill/>
          <a:ln cap="flat" cmpd="sng" w="19050">
            <a:solidFill>
              <a:srgbClr val="FF0000"/>
            </a:solidFill>
            <a:prstDash val="solid"/>
            <a:round/>
            <a:headEnd len="med" w="med" type="none"/>
            <a:tailEnd len="med" w="med" type="triangle"/>
          </a:ln>
        </p:spPr>
      </p:cxnSp>
      <p:sp>
        <p:nvSpPr>
          <p:cNvPr id="157" name="Google Shape;157;p19"/>
          <p:cNvSpPr txBox="1"/>
          <p:nvPr/>
        </p:nvSpPr>
        <p:spPr>
          <a:xfrm>
            <a:off x="349775" y="3990088"/>
            <a:ext cx="12279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Turbidimeter</a:t>
            </a:r>
            <a:endParaRPr/>
          </a:p>
        </p:txBody>
      </p:sp>
      <p:sp>
        <p:nvSpPr>
          <p:cNvPr id="158" name="Google Shape;158;p19"/>
          <p:cNvSpPr txBox="1"/>
          <p:nvPr/>
        </p:nvSpPr>
        <p:spPr>
          <a:xfrm>
            <a:off x="666500" y="1249038"/>
            <a:ext cx="878700" cy="42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Water in</a:t>
            </a:r>
            <a:endParaRPr/>
          </a:p>
        </p:txBody>
      </p:sp>
      <p:cxnSp>
        <p:nvCxnSpPr>
          <p:cNvPr id="159" name="Google Shape;159;p19"/>
          <p:cNvCxnSpPr>
            <a:stCxn id="158" idx="3"/>
          </p:cNvCxnSpPr>
          <p:nvPr/>
        </p:nvCxnSpPr>
        <p:spPr>
          <a:xfrm>
            <a:off x="1545200" y="1461738"/>
            <a:ext cx="583500" cy="331800"/>
          </a:xfrm>
          <a:prstGeom prst="straightConnector1">
            <a:avLst/>
          </a:prstGeom>
          <a:noFill/>
          <a:ln cap="flat" cmpd="sng" w="19050">
            <a:solidFill>
              <a:srgbClr val="FF0000"/>
            </a:solidFill>
            <a:prstDash val="solid"/>
            <a:round/>
            <a:headEnd len="med" w="med" type="none"/>
            <a:tailEnd len="med" w="med" type="triangle"/>
          </a:ln>
        </p:spPr>
      </p:cxnSp>
      <p:sp>
        <p:nvSpPr>
          <p:cNvPr id="160" name="Google Shape;160;p19"/>
          <p:cNvSpPr txBox="1"/>
          <p:nvPr/>
        </p:nvSpPr>
        <p:spPr>
          <a:xfrm>
            <a:off x="7311625" y="1325850"/>
            <a:ext cx="1433400" cy="40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Wastewater out</a:t>
            </a:r>
            <a:endParaRPr/>
          </a:p>
        </p:txBody>
      </p:sp>
      <p:cxnSp>
        <p:nvCxnSpPr>
          <p:cNvPr id="161" name="Google Shape;161;p19"/>
          <p:cNvCxnSpPr>
            <a:stCxn id="160" idx="1"/>
          </p:cNvCxnSpPr>
          <p:nvPr/>
        </p:nvCxnSpPr>
        <p:spPr>
          <a:xfrm flipH="1">
            <a:off x="6259225" y="1527900"/>
            <a:ext cx="1052400" cy="1598700"/>
          </a:xfrm>
          <a:prstGeom prst="straightConnector1">
            <a:avLst/>
          </a:prstGeom>
          <a:noFill/>
          <a:ln cap="flat" cmpd="sng" w="19050">
            <a:solidFill>
              <a:srgbClr val="FF0000"/>
            </a:solidFill>
            <a:prstDash val="solid"/>
            <a:round/>
            <a:headEnd len="med" w="med" type="none"/>
            <a:tailEnd len="med" w="med" type="triangle"/>
          </a:ln>
        </p:spPr>
      </p:cxnSp>
      <p:sp>
        <p:nvSpPr>
          <p:cNvPr id="162" name="Google Shape;162;p19"/>
          <p:cNvSpPr txBox="1"/>
          <p:nvPr/>
        </p:nvSpPr>
        <p:spPr>
          <a:xfrm>
            <a:off x="7360800" y="3438519"/>
            <a:ext cx="1433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Flocculator</a:t>
            </a:r>
            <a:endParaRPr/>
          </a:p>
        </p:txBody>
      </p:sp>
      <p:cxnSp>
        <p:nvCxnSpPr>
          <p:cNvPr id="163" name="Google Shape;163;p19"/>
          <p:cNvCxnSpPr>
            <a:stCxn id="162" idx="1"/>
          </p:cNvCxnSpPr>
          <p:nvPr/>
        </p:nvCxnSpPr>
        <p:spPr>
          <a:xfrm rot="10800000">
            <a:off x="4606800" y="2826219"/>
            <a:ext cx="2754000" cy="825000"/>
          </a:xfrm>
          <a:prstGeom prst="straightConnector1">
            <a:avLst/>
          </a:prstGeom>
          <a:noFill/>
          <a:ln cap="flat" cmpd="sng" w="19050">
            <a:solidFill>
              <a:srgbClr val="FF0000"/>
            </a:solidFill>
            <a:prstDash val="solid"/>
            <a:round/>
            <a:headEnd len="med" w="med" type="none"/>
            <a:tailEnd len="med" w="med" type="triangle"/>
          </a:ln>
        </p:spPr>
      </p:cxnSp>
      <p:sp>
        <p:nvSpPr>
          <p:cNvPr id="164" name="Google Shape;164;p19"/>
          <p:cNvSpPr txBox="1"/>
          <p:nvPr/>
        </p:nvSpPr>
        <p:spPr>
          <a:xfrm>
            <a:off x="7360800" y="1917463"/>
            <a:ext cx="14334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Recirculator</a:t>
            </a:r>
            <a:endParaRPr/>
          </a:p>
        </p:txBody>
      </p:sp>
      <p:cxnSp>
        <p:nvCxnSpPr>
          <p:cNvPr id="165" name="Google Shape;165;p19"/>
          <p:cNvCxnSpPr>
            <a:stCxn id="164" idx="1"/>
          </p:cNvCxnSpPr>
          <p:nvPr/>
        </p:nvCxnSpPr>
        <p:spPr>
          <a:xfrm rot="10800000">
            <a:off x="5655300" y="1809913"/>
            <a:ext cx="1705500" cy="309600"/>
          </a:xfrm>
          <a:prstGeom prst="straightConnector1">
            <a:avLst/>
          </a:prstGeom>
          <a:noFill/>
          <a:ln cap="flat" cmpd="sng" w="19050">
            <a:solidFill>
              <a:srgbClr val="FF0000"/>
            </a:solidFill>
            <a:prstDash val="solid"/>
            <a:round/>
            <a:headEnd len="med" w="med" type="none"/>
            <a:tailEnd len="med" w="med" type="triangle"/>
          </a:ln>
        </p:spPr>
      </p:cxnSp>
      <p:sp>
        <p:nvSpPr>
          <p:cNvPr id="166" name="Google Shape;166;p19"/>
          <p:cNvSpPr txBox="1"/>
          <p:nvPr/>
        </p:nvSpPr>
        <p:spPr>
          <a:xfrm>
            <a:off x="1853925" y="4396138"/>
            <a:ext cx="429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6: Image of lab set-up and experimental design for Fall ’21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Challenges</a:t>
            </a:r>
            <a:endParaRPr b="0" i="0" sz="4000" u="none" cap="none" strike="noStrike">
              <a:solidFill>
                <a:srgbClr val="0B68FF"/>
              </a:solidFill>
              <a:latin typeface="Arial"/>
              <a:ea typeface="Arial"/>
              <a:cs typeface="Arial"/>
              <a:sym typeface="Arial"/>
            </a:endParaRPr>
          </a:p>
        </p:txBody>
      </p:sp>
      <p:pic>
        <p:nvPicPr>
          <p:cNvPr id="172" name="Google Shape;172;p20"/>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73" name="Google Shape;173;p20"/>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74" name="Google Shape;174;p20"/>
          <p:cNvSpPr txBox="1"/>
          <p:nvPr/>
        </p:nvSpPr>
        <p:spPr>
          <a:xfrm>
            <a:off x="795650" y="1132650"/>
            <a:ext cx="73086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AutoNum type="arabicParenR"/>
            </a:pPr>
            <a:r>
              <a:rPr lang="en-US" sz="2500"/>
              <a:t>Connectivity of the Apparatus</a:t>
            </a:r>
            <a:endParaRPr sz="2500"/>
          </a:p>
          <a:p>
            <a:pPr indent="0" lvl="0" marL="457200" rtl="0" algn="l">
              <a:spcBef>
                <a:spcPts val="0"/>
              </a:spcBef>
              <a:spcAft>
                <a:spcPts val="0"/>
              </a:spcAft>
              <a:buNone/>
            </a:pPr>
            <a: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AutoNum type="arabicParenR"/>
            </a:pPr>
            <a:r>
              <a:rPr lang="en-US" sz="2500"/>
              <a:t>Hardware and Software Issues</a:t>
            </a:r>
            <a:endParaRPr sz="2500"/>
          </a:p>
          <a:p>
            <a:pPr indent="0" lvl="0" marL="457200" rtl="0" algn="l">
              <a:spcBef>
                <a:spcPts val="0"/>
              </a:spcBef>
              <a:spcAft>
                <a:spcPts val="0"/>
              </a:spcAft>
              <a:buNone/>
            </a:pPr>
            <a: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AutoNum type="arabicParenR"/>
            </a:pPr>
            <a:r>
              <a:rPr lang="en-US" sz="2500"/>
              <a:t>Running experiments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nvSpPr>
        <p:spPr>
          <a:xfrm>
            <a:off x="108725" y="312700"/>
            <a:ext cx="7028100" cy="11259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Challenge: </a:t>
            </a:r>
            <a:r>
              <a:rPr lang="en-US" sz="4000">
                <a:solidFill>
                  <a:srgbClr val="0B68FF"/>
                </a:solidFill>
              </a:rPr>
              <a:t>Connectivity of </a:t>
            </a:r>
            <a:endParaRPr sz="4000">
              <a:solidFill>
                <a:srgbClr val="0B68FF"/>
              </a:solidFill>
            </a:endParaRPr>
          </a:p>
          <a:p>
            <a:pPr indent="0" lvl="0" marL="0" marR="0" rtl="0" algn="l">
              <a:lnSpc>
                <a:spcPct val="90000"/>
              </a:lnSpc>
              <a:spcBef>
                <a:spcPts val="0"/>
              </a:spcBef>
              <a:spcAft>
                <a:spcPts val="0"/>
              </a:spcAft>
              <a:buNone/>
            </a:pPr>
            <a:r>
              <a:rPr lang="en-US" sz="4000">
                <a:solidFill>
                  <a:srgbClr val="0B68FF"/>
                </a:solidFill>
              </a:rPr>
              <a:t>the Apparatus</a:t>
            </a:r>
            <a:endParaRPr b="0" i="0" sz="4000" u="none" cap="none" strike="noStrike">
              <a:solidFill>
                <a:srgbClr val="0B68FF"/>
              </a:solidFill>
              <a:latin typeface="Arial"/>
              <a:ea typeface="Arial"/>
              <a:cs typeface="Arial"/>
              <a:sym typeface="Arial"/>
            </a:endParaRPr>
          </a:p>
        </p:txBody>
      </p:sp>
      <p:pic>
        <p:nvPicPr>
          <p:cNvPr id="180" name="Google Shape;180;p21"/>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81" name="Google Shape;181;p21"/>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Humic Acid Removal | 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Final </a:t>
            </a:r>
            <a:r>
              <a:rPr b="1" lang="en-US" sz="1000">
                <a:solidFill>
                  <a:srgbClr val="7F7F7F"/>
                </a:solidFill>
              </a:rPr>
              <a:t>Presentation Fall 2021</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82" name="Google Shape;182;p21"/>
          <p:cNvSpPr txBox="1"/>
          <p:nvPr/>
        </p:nvSpPr>
        <p:spPr>
          <a:xfrm>
            <a:off x="362350" y="1438600"/>
            <a:ext cx="7892700" cy="3263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Leaking issues were fixed by </a:t>
            </a:r>
            <a:r>
              <a:rPr lang="en-US" sz="2500">
                <a:solidFill>
                  <a:schemeClr val="dk1"/>
                </a:solidFill>
                <a:highlight>
                  <a:srgbClr val="FFFFFE"/>
                </a:highlight>
              </a:rPr>
              <a:t>switching out some tubing and connectors </a:t>
            </a:r>
            <a:endParaRPr sz="2500">
              <a:solidFill>
                <a:schemeClr val="dk1"/>
              </a:solidFill>
              <a:highlight>
                <a:srgbClr val="FFFFFE"/>
              </a:highlight>
            </a:endParaRPr>
          </a:p>
          <a:p>
            <a:pPr indent="-387350" lvl="0" marL="457200" rtl="0" algn="l">
              <a:spcBef>
                <a:spcPts val="0"/>
              </a:spcBef>
              <a:spcAft>
                <a:spcPts val="0"/>
              </a:spcAft>
              <a:buClr>
                <a:schemeClr val="dk1"/>
              </a:buClr>
              <a:buSzPts val="2500"/>
              <a:buChar char="●"/>
            </a:pPr>
            <a:r>
              <a:rPr lang="en-US" sz="2500">
                <a:solidFill>
                  <a:schemeClr val="dk1"/>
                </a:solidFill>
                <a:highlight>
                  <a:srgbClr val="FFFFFE"/>
                </a:highlight>
              </a:rPr>
              <a:t>Some of the tubing and wires were not set up correctly</a:t>
            </a:r>
            <a:endParaRPr sz="2500">
              <a:solidFill>
                <a:schemeClr val="dk1"/>
              </a:solidFill>
              <a:highlight>
                <a:srgbClr val="FFFFFE"/>
              </a:highlight>
            </a:endParaRPr>
          </a:p>
          <a:p>
            <a:pPr indent="-387350" lvl="1" marL="1371600" rtl="0" algn="l">
              <a:spcBef>
                <a:spcPts val="0"/>
              </a:spcBef>
              <a:spcAft>
                <a:spcPts val="0"/>
              </a:spcAft>
              <a:buClr>
                <a:schemeClr val="dk1"/>
              </a:buClr>
              <a:buSzPts val="2500"/>
              <a:buChar char="○"/>
            </a:pPr>
            <a:r>
              <a:rPr lang="en-US" sz="2500">
                <a:solidFill>
                  <a:schemeClr val="dk1"/>
                </a:solidFill>
                <a:highlight>
                  <a:srgbClr val="FFFFFE"/>
                </a:highlight>
              </a:rPr>
              <a:t>connect the turbidimeter to the COM port</a:t>
            </a:r>
            <a:endParaRPr sz="2500">
              <a:solidFill>
                <a:schemeClr val="dk1"/>
              </a:solidFill>
              <a:highlight>
                <a:srgbClr val="FFFFFE"/>
              </a:highlight>
            </a:endParaRPr>
          </a:p>
          <a:p>
            <a:pPr indent="-387350" lvl="1" marL="1371600" rtl="0" algn="l">
              <a:spcBef>
                <a:spcPts val="0"/>
              </a:spcBef>
              <a:spcAft>
                <a:spcPts val="0"/>
              </a:spcAft>
              <a:buClr>
                <a:schemeClr val="dk1"/>
              </a:buClr>
              <a:buSzPts val="2500"/>
              <a:buChar char="○"/>
            </a:pPr>
            <a:r>
              <a:rPr lang="en-US" sz="2500">
                <a:solidFill>
                  <a:schemeClr val="dk1"/>
                </a:solidFill>
                <a:highlight>
                  <a:srgbClr val="FFFFFE"/>
                </a:highlight>
              </a:rPr>
              <a:t>connect the humic acid stream to water stream before entering the influent turbidimeter</a:t>
            </a:r>
            <a:endParaRPr sz="2500">
              <a:solidFill>
                <a:schemeClr val="dk1"/>
              </a:solidFill>
              <a:highlight>
                <a:srgbClr val="FFFFFE"/>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